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0" r:id="rId3"/>
    <p:sldId id="274" r:id="rId4"/>
    <p:sldId id="281" r:id="rId5"/>
    <p:sldId id="279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62" r:id="rId14"/>
    <p:sldId id="261" r:id="rId15"/>
    <p:sldId id="260" r:id="rId16"/>
    <p:sldId id="259" r:id="rId17"/>
    <p:sldId id="258" r:id="rId18"/>
    <p:sldId id="257" r:id="rId19"/>
    <p:sldId id="256" r:id="rId20"/>
    <p:sldId id="277" r:id="rId21"/>
    <p:sldId id="278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02443-7972-4314-BD52-B3C63F7FA387}" v="30" dt="2021-07-06T06:58:48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C0ED2-F406-473B-84D2-03F033540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8BB6CD-885A-4E0B-A153-CEA8E3AC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61BB65-FB06-476E-BA54-0BAEAD48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415BDB-FDDA-44DD-B498-4092A2AC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1CB14E-254D-4E84-865A-4C963DC7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578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C5EF3-68D6-43D5-9D30-EBEAE419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815C799-7DEC-466E-BA3F-526B50239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0CDD93-1204-4B9E-ABFF-35FC041B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15EE5F-DAA0-40A6-A939-1FDABB9E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648D48-4164-409F-946B-F088AECF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55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D91F0C-35BF-4E58-94B1-9828F76BE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2A16AB7-482E-4D14-BFAF-316D9A5FB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DDB31A-8836-4F6F-868F-6D97773BC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777411-6B66-4D59-A4B2-EC1427D6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35185F-C432-4834-82F4-A124477E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3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715DD-B65D-42C0-95B8-9CC2441C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9A276F-17CC-4A7A-A42F-698D5E440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B6F88A-2D0F-4047-8E76-58133E55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D6C6FD-23C7-4A6D-815B-8C149300F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A31C4C-F6D8-486F-99F5-41B4D359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48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F55DE-EB3A-45C0-BF18-1ED91CF9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E88B2D-68BA-4D93-A56F-879B33708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3D3A97-FB95-4042-B86E-44B1A1E9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2C44A2-898D-4918-9631-82EEAA75A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8F9650-DF00-42B1-89F8-3A4CCE62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82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EADE6-453F-47D4-9822-2347DA48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A0517-71A0-41A1-883D-A9322E92E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47EFE4-C7F1-473F-A2AA-5623BC927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ACCBB5-3907-4584-983B-A09CFDBA8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985B69-122F-4208-A4CD-DAADE647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49F47F-1264-4A05-9F85-9011203A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61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850B0-1291-4ECE-A742-BB0640CCB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12C48A-63C2-4D08-94DC-B8D693BB1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D05AD9-FB7F-4A57-87A5-3C0A6F15A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F0EDD08-E374-4535-9F92-2D11555CD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7EDDCC-CF03-477A-BD11-6C868BF0D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3FD7671-3078-49BB-8C99-A12D137C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C014DF2-0467-4582-AAD3-BB152B9F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7E9D55-D10F-4BC2-AC33-44CBC221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725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36908-2D8B-40AC-8CC1-2E00D51F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EF93C55-5354-4A70-9CC5-D2414EA93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B132FF-4485-4FFD-8555-5241BF29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0A781B-2D3A-4AF3-BD9A-E067B1F3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242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1AB5AEE-B6AE-42FC-AADA-13F3775E4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2FB0CC7-401D-4B4C-A407-CF5EC64E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7EED5FC-2E0C-45FD-BAD6-C6579091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28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AD320-FA16-4F65-86A9-2FBDF703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5BB2DD-E273-4545-92F1-09E6EEF98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EBD880C-83C8-437C-9F62-D4F2B117F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480C46-5B92-4651-8F11-FFD4ABD9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A3214F-177D-4876-9D8F-38837C2E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3529FCD-8CE2-409D-ADE4-1073FE37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08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111DA-EC05-47BE-88C0-A793196F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5081972-BAC9-47E9-B816-68F9F9A5B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4D6FB2-0570-4152-AD44-47A8DFFDE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46B0E2-0442-4187-8E91-3738278C8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E5E7B0-7C48-468C-882D-7389BDF1B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3FEBEA-05A4-413D-B519-75D5B3F58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02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EE211C-72BF-4FBD-8BCE-9E9D66F6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63B89F-694D-4B4A-8748-907BC5753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8E81D7-A882-4684-AC77-196D9B89F7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F57F-F42A-4110-95DD-863B033830D0}" type="datetimeFigureOut">
              <a:rPr lang="nl-NL" smtClean="0"/>
              <a:t>5-7-2021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20B7B6-496A-4318-928C-90B57C2F8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6105E4-E362-4C43-9500-465609840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7D9F-C77A-467A-99DA-56DA40F8DD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02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8CF16D5-CCAF-4B8E-A83A-55F70A55B3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" r="1655" b="-2"/>
          <a:stretch/>
        </p:blipFill>
        <p:spPr bwMode="auto">
          <a:xfrm>
            <a:off x="715852" y="532771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281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0366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0694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3810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8714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8811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566864"/>
            <a:ext cx="12260263" cy="5106988"/>
            <a:chOff x="12" y="987"/>
            <a:chExt cx="7723" cy="3217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9357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566864"/>
            <a:ext cx="12260263" cy="5106988"/>
            <a:chOff x="12" y="987"/>
            <a:chExt cx="7723" cy="3217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128">
              <a:extLst>
                <a:ext uri="{FF2B5EF4-FFF2-40B4-BE49-F238E27FC236}">
                  <a16:creationId xmlns:a16="http://schemas.microsoft.com/office/drawing/2014/main" id="{269FBF2B-213D-42A0-A550-15EC2361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85" y="2556"/>
              <a:ext cx="288" cy="2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D51ACDA8-0FCB-4A10-A89A-DBE5B214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77 w 78"/>
                <a:gd name="T1" fmla="*/ 37 h 79"/>
                <a:gd name="T2" fmla="*/ 37 w 78"/>
                <a:gd name="T3" fmla="*/ 2 h 79"/>
                <a:gd name="T4" fmla="*/ 1 w 78"/>
                <a:gd name="T5" fmla="*/ 42 h 79"/>
                <a:gd name="T6" fmla="*/ 42 w 78"/>
                <a:gd name="T7" fmla="*/ 77 h 79"/>
                <a:gd name="T8" fmla="*/ 77 w 78"/>
                <a:gd name="T9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79">
                  <a:moveTo>
                    <a:pt x="77" y="37"/>
                  </a:moveTo>
                  <a:cubicBezTo>
                    <a:pt x="75" y="16"/>
                    <a:pt x="57" y="0"/>
                    <a:pt x="37" y="2"/>
                  </a:cubicBezTo>
                  <a:cubicBezTo>
                    <a:pt x="16" y="3"/>
                    <a:pt x="0" y="21"/>
                    <a:pt x="1" y="42"/>
                  </a:cubicBezTo>
                  <a:cubicBezTo>
                    <a:pt x="3" y="63"/>
                    <a:pt x="21" y="79"/>
                    <a:pt x="42" y="77"/>
                  </a:cubicBezTo>
                  <a:cubicBezTo>
                    <a:pt x="63" y="76"/>
                    <a:pt x="78" y="58"/>
                    <a:pt x="77" y="3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1D917EB7-C3B2-40FA-95AC-7785A908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19 w 19"/>
                <a:gd name="T1" fmla="*/ 10 h 21"/>
                <a:gd name="T2" fmla="*/ 9 w 19"/>
                <a:gd name="T3" fmla="*/ 0 h 21"/>
                <a:gd name="T4" fmla="*/ 0 w 19"/>
                <a:gd name="T5" fmla="*/ 11 h 21"/>
                <a:gd name="T6" fmla="*/ 10 w 19"/>
                <a:gd name="T7" fmla="*/ 20 h 21"/>
                <a:gd name="T8" fmla="*/ 19 w 19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9" y="10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5" y="21"/>
                    <a:pt x="10" y="20"/>
                  </a:cubicBezTo>
                  <a:cubicBezTo>
                    <a:pt x="16" y="20"/>
                    <a:pt x="19" y="15"/>
                    <a:pt x="19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5" name="Oval 131">
              <a:extLst>
                <a:ext uri="{FF2B5EF4-FFF2-40B4-BE49-F238E27FC236}">
                  <a16:creationId xmlns:a16="http://schemas.microsoft.com/office/drawing/2014/main" id="{F79A9687-E514-4754-AE3A-54954609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2298"/>
              <a:ext cx="460" cy="484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7" name="Rectangle 133">
              <a:extLst>
                <a:ext uri="{FF2B5EF4-FFF2-40B4-BE49-F238E27FC236}">
                  <a16:creationId xmlns:a16="http://schemas.microsoft.com/office/drawing/2014/main" id="{02B0D830-5B0F-4444-A727-1D7F38BC6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7" y="2474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Hergebruik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4">
              <a:extLst>
                <a:ext uri="{FF2B5EF4-FFF2-40B4-BE49-F238E27FC236}">
                  <a16:creationId xmlns:a16="http://schemas.microsoft.com/office/drawing/2014/main" id="{CAD85A4F-9764-4D21-B2E1-EE0F1DF80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" y="2541"/>
              <a:ext cx="2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zoet 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300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566864"/>
            <a:ext cx="12260263" cy="5106988"/>
            <a:chOff x="12" y="987"/>
            <a:chExt cx="7723" cy="3217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71">
              <a:extLst>
                <a:ext uri="{FF2B5EF4-FFF2-40B4-BE49-F238E27FC236}">
                  <a16:creationId xmlns:a16="http://schemas.microsoft.com/office/drawing/2014/main" id="{147B9D6F-2805-400E-ABF5-32F6E91572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2" y="3642"/>
              <a:ext cx="251" cy="110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91C1E25F-202E-486B-9E36-A57DE343F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77 w 85"/>
                <a:gd name="T1" fmla="*/ 28 h 85"/>
                <a:gd name="T2" fmla="*/ 28 w 85"/>
                <a:gd name="T3" fmla="*/ 8 h 85"/>
                <a:gd name="T4" fmla="*/ 8 w 85"/>
                <a:gd name="T5" fmla="*/ 57 h 85"/>
                <a:gd name="T6" fmla="*/ 57 w 85"/>
                <a:gd name="T7" fmla="*/ 77 h 85"/>
                <a:gd name="T8" fmla="*/ 77 w 85"/>
                <a:gd name="T9" fmla="*/ 2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7" y="28"/>
                  </a:moveTo>
                  <a:cubicBezTo>
                    <a:pt x="70" y="9"/>
                    <a:pt x="47" y="0"/>
                    <a:pt x="28" y="8"/>
                  </a:cubicBezTo>
                  <a:cubicBezTo>
                    <a:pt x="9" y="16"/>
                    <a:pt x="0" y="38"/>
                    <a:pt x="8" y="57"/>
                  </a:cubicBezTo>
                  <a:cubicBezTo>
                    <a:pt x="16" y="76"/>
                    <a:pt x="38" y="85"/>
                    <a:pt x="57" y="77"/>
                  </a:cubicBezTo>
                  <a:cubicBezTo>
                    <a:pt x="76" y="69"/>
                    <a:pt x="85" y="47"/>
                    <a:pt x="77" y="2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EB5ABDAE-3358-4696-9F63-4B19EE1A8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20 w 22"/>
                <a:gd name="T1" fmla="*/ 8 h 23"/>
                <a:gd name="T2" fmla="*/ 7 w 22"/>
                <a:gd name="T3" fmla="*/ 2 h 23"/>
                <a:gd name="T4" fmla="*/ 2 w 22"/>
                <a:gd name="T5" fmla="*/ 15 h 23"/>
                <a:gd name="T6" fmla="*/ 15 w 22"/>
                <a:gd name="T7" fmla="*/ 21 h 23"/>
                <a:gd name="T8" fmla="*/ 20 w 22"/>
                <a:gd name="T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8"/>
                  </a:moveTo>
                  <a:cubicBezTo>
                    <a:pt x="18" y="3"/>
                    <a:pt x="12" y="0"/>
                    <a:pt x="7" y="2"/>
                  </a:cubicBezTo>
                  <a:cubicBezTo>
                    <a:pt x="2" y="4"/>
                    <a:pt x="0" y="10"/>
                    <a:pt x="2" y="15"/>
                  </a:cubicBezTo>
                  <a:cubicBezTo>
                    <a:pt x="4" y="20"/>
                    <a:pt x="10" y="23"/>
                    <a:pt x="15" y="21"/>
                  </a:cubicBezTo>
                  <a:cubicBezTo>
                    <a:pt x="19" y="19"/>
                    <a:pt x="22" y="13"/>
                    <a:pt x="20" y="8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8" name="Oval 74">
              <a:extLst>
                <a:ext uri="{FF2B5EF4-FFF2-40B4-BE49-F238E27FC236}">
                  <a16:creationId xmlns:a16="http://schemas.microsoft.com/office/drawing/2014/main" id="{7D5BACBD-8B17-4269-ADF1-7EC940BA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307"/>
              <a:ext cx="461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B32E1255-A720-4A14-877A-BDA5FBEA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" y="3381"/>
              <a:ext cx="26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Duurzaam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AB5531D1-EE5F-4AB0-9116-B635991F5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3448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omgaan met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2335CD86-9506-4A69-A968-FBAC31289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" y="3518"/>
              <a:ext cx="32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peilfluctuatie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0558ACB9-7A0F-4DA4-BD06-EDAD86574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3586"/>
              <a:ext cx="16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2F12E410-FF43-4A10-964A-4401B551D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653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128">
              <a:extLst>
                <a:ext uri="{FF2B5EF4-FFF2-40B4-BE49-F238E27FC236}">
                  <a16:creationId xmlns:a16="http://schemas.microsoft.com/office/drawing/2014/main" id="{269FBF2B-213D-42A0-A550-15EC2361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85" y="2556"/>
              <a:ext cx="288" cy="2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D51ACDA8-0FCB-4A10-A89A-DBE5B214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77 w 78"/>
                <a:gd name="T1" fmla="*/ 37 h 79"/>
                <a:gd name="T2" fmla="*/ 37 w 78"/>
                <a:gd name="T3" fmla="*/ 2 h 79"/>
                <a:gd name="T4" fmla="*/ 1 w 78"/>
                <a:gd name="T5" fmla="*/ 42 h 79"/>
                <a:gd name="T6" fmla="*/ 42 w 78"/>
                <a:gd name="T7" fmla="*/ 77 h 79"/>
                <a:gd name="T8" fmla="*/ 77 w 78"/>
                <a:gd name="T9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79">
                  <a:moveTo>
                    <a:pt x="77" y="37"/>
                  </a:moveTo>
                  <a:cubicBezTo>
                    <a:pt x="75" y="16"/>
                    <a:pt x="57" y="0"/>
                    <a:pt x="37" y="2"/>
                  </a:cubicBezTo>
                  <a:cubicBezTo>
                    <a:pt x="16" y="3"/>
                    <a:pt x="0" y="21"/>
                    <a:pt x="1" y="42"/>
                  </a:cubicBezTo>
                  <a:cubicBezTo>
                    <a:pt x="3" y="63"/>
                    <a:pt x="21" y="79"/>
                    <a:pt x="42" y="77"/>
                  </a:cubicBezTo>
                  <a:cubicBezTo>
                    <a:pt x="63" y="76"/>
                    <a:pt x="78" y="58"/>
                    <a:pt x="77" y="3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1D917EB7-C3B2-40FA-95AC-7785A908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19 w 19"/>
                <a:gd name="T1" fmla="*/ 10 h 21"/>
                <a:gd name="T2" fmla="*/ 9 w 19"/>
                <a:gd name="T3" fmla="*/ 0 h 21"/>
                <a:gd name="T4" fmla="*/ 0 w 19"/>
                <a:gd name="T5" fmla="*/ 11 h 21"/>
                <a:gd name="T6" fmla="*/ 10 w 19"/>
                <a:gd name="T7" fmla="*/ 20 h 21"/>
                <a:gd name="T8" fmla="*/ 19 w 19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9" y="10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5" y="21"/>
                    <a:pt x="10" y="20"/>
                  </a:cubicBezTo>
                  <a:cubicBezTo>
                    <a:pt x="16" y="20"/>
                    <a:pt x="19" y="15"/>
                    <a:pt x="19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5" name="Oval 131">
              <a:extLst>
                <a:ext uri="{FF2B5EF4-FFF2-40B4-BE49-F238E27FC236}">
                  <a16:creationId xmlns:a16="http://schemas.microsoft.com/office/drawing/2014/main" id="{F79A9687-E514-4754-AE3A-54954609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2298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7" name="Rectangle 133">
              <a:extLst>
                <a:ext uri="{FF2B5EF4-FFF2-40B4-BE49-F238E27FC236}">
                  <a16:creationId xmlns:a16="http://schemas.microsoft.com/office/drawing/2014/main" id="{02B0D830-5B0F-4444-A727-1D7F38BC6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7" y="2474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Hergebruik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4">
              <a:extLst>
                <a:ext uri="{FF2B5EF4-FFF2-40B4-BE49-F238E27FC236}">
                  <a16:creationId xmlns:a16="http://schemas.microsoft.com/office/drawing/2014/main" id="{CAD85A4F-9764-4D21-B2E1-EE0F1DF80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" y="2541"/>
              <a:ext cx="2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zoet 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1497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1457327"/>
            <a:ext cx="12279313" cy="5400676"/>
            <a:chOff x="0" y="918"/>
            <a:chExt cx="7735" cy="340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C39903A0-214E-40EF-B7B9-DFBC132402C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918"/>
              <a:ext cx="7710" cy="3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71">
              <a:extLst>
                <a:ext uri="{FF2B5EF4-FFF2-40B4-BE49-F238E27FC236}">
                  <a16:creationId xmlns:a16="http://schemas.microsoft.com/office/drawing/2014/main" id="{147B9D6F-2805-400E-ABF5-32F6E91572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2" y="3642"/>
              <a:ext cx="251" cy="110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91C1E25F-202E-486B-9E36-A57DE343F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77 w 85"/>
                <a:gd name="T1" fmla="*/ 28 h 85"/>
                <a:gd name="T2" fmla="*/ 28 w 85"/>
                <a:gd name="T3" fmla="*/ 8 h 85"/>
                <a:gd name="T4" fmla="*/ 8 w 85"/>
                <a:gd name="T5" fmla="*/ 57 h 85"/>
                <a:gd name="T6" fmla="*/ 57 w 85"/>
                <a:gd name="T7" fmla="*/ 77 h 85"/>
                <a:gd name="T8" fmla="*/ 77 w 85"/>
                <a:gd name="T9" fmla="*/ 2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7" y="28"/>
                  </a:moveTo>
                  <a:cubicBezTo>
                    <a:pt x="70" y="9"/>
                    <a:pt x="47" y="0"/>
                    <a:pt x="28" y="8"/>
                  </a:cubicBezTo>
                  <a:cubicBezTo>
                    <a:pt x="9" y="16"/>
                    <a:pt x="0" y="38"/>
                    <a:pt x="8" y="57"/>
                  </a:cubicBezTo>
                  <a:cubicBezTo>
                    <a:pt x="16" y="76"/>
                    <a:pt x="38" y="85"/>
                    <a:pt x="57" y="77"/>
                  </a:cubicBezTo>
                  <a:cubicBezTo>
                    <a:pt x="76" y="69"/>
                    <a:pt x="85" y="47"/>
                    <a:pt x="77" y="2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EB5ABDAE-3358-4696-9F63-4B19EE1A8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20 w 22"/>
                <a:gd name="T1" fmla="*/ 8 h 23"/>
                <a:gd name="T2" fmla="*/ 7 w 22"/>
                <a:gd name="T3" fmla="*/ 2 h 23"/>
                <a:gd name="T4" fmla="*/ 2 w 22"/>
                <a:gd name="T5" fmla="*/ 15 h 23"/>
                <a:gd name="T6" fmla="*/ 15 w 22"/>
                <a:gd name="T7" fmla="*/ 21 h 23"/>
                <a:gd name="T8" fmla="*/ 20 w 22"/>
                <a:gd name="T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8"/>
                  </a:moveTo>
                  <a:cubicBezTo>
                    <a:pt x="18" y="3"/>
                    <a:pt x="12" y="0"/>
                    <a:pt x="7" y="2"/>
                  </a:cubicBezTo>
                  <a:cubicBezTo>
                    <a:pt x="2" y="4"/>
                    <a:pt x="0" y="10"/>
                    <a:pt x="2" y="15"/>
                  </a:cubicBezTo>
                  <a:cubicBezTo>
                    <a:pt x="4" y="20"/>
                    <a:pt x="10" y="23"/>
                    <a:pt x="15" y="21"/>
                  </a:cubicBezTo>
                  <a:cubicBezTo>
                    <a:pt x="19" y="19"/>
                    <a:pt x="22" y="13"/>
                    <a:pt x="20" y="8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8" name="Oval 74">
              <a:extLst>
                <a:ext uri="{FF2B5EF4-FFF2-40B4-BE49-F238E27FC236}">
                  <a16:creationId xmlns:a16="http://schemas.microsoft.com/office/drawing/2014/main" id="{7D5BACBD-8B17-4269-ADF1-7EC940BA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307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B32E1255-A720-4A14-877A-BDA5FBEA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" y="3381"/>
              <a:ext cx="26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Duurzaam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AB5531D1-EE5F-4AB0-9116-B635991F5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3448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omgaan met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2335CD86-9506-4A69-A968-FBAC31289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" y="3518"/>
              <a:ext cx="32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peilfluctuatie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0558ACB9-7A0F-4DA4-BD06-EDAD86574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3586"/>
              <a:ext cx="16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2F12E410-FF43-4A10-964A-4401B551D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653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Line 81">
              <a:extLst>
                <a:ext uri="{FF2B5EF4-FFF2-40B4-BE49-F238E27FC236}">
                  <a16:creationId xmlns:a16="http://schemas.microsoft.com/office/drawing/2014/main" id="{B889FAE1-E147-4AF7-AF34-0D98456958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99" y="2359"/>
              <a:ext cx="177" cy="8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CDE15BD0-EA4B-4FDC-B069-85239D289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9 w 86"/>
                <a:gd name="T1" fmla="*/ 27 h 86"/>
                <a:gd name="T2" fmla="*/ 59 w 86"/>
                <a:gd name="T3" fmla="*/ 9 h 86"/>
                <a:gd name="T4" fmla="*/ 78 w 86"/>
                <a:gd name="T5" fmla="*/ 59 h 86"/>
                <a:gd name="T6" fmla="*/ 28 w 86"/>
                <a:gd name="T7" fmla="*/ 78 h 86"/>
                <a:gd name="T8" fmla="*/ 9 w 86"/>
                <a:gd name="T9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9" y="27"/>
                  </a:moveTo>
                  <a:cubicBezTo>
                    <a:pt x="18" y="8"/>
                    <a:pt x="40" y="0"/>
                    <a:pt x="59" y="9"/>
                  </a:cubicBezTo>
                  <a:cubicBezTo>
                    <a:pt x="78" y="18"/>
                    <a:pt x="86" y="40"/>
                    <a:pt x="78" y="59"/>
                  </a:cubicBezTo>
                  <a:cubicBezTo>
                    <a:pt x="69" y="78"/>
                    <a:pt x="46" y="86"/>
                    <a:pt x="28" y="78"/>
                  </a:cubicBezTo>
                  <a:cubicBezTo>
                    <a:pt x="9" y="69"/>
                    <a:pt x="0" y="46"/>
                    <a:pt x="9" y="2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7" name="Freeform 83">
              <a:extLst>
                <a:ext uri="{FF2B5EF4-FFF2-40B4-BE49-F238E27FC236}">
                  <a16:creationId xmlns:a16="http://schemas.microsoft.com/office/drawing/2014/main" id="{4663DC66-E609-4069-8C7C-3BBC8F4F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2 w 22"/>
                <a:gd name="T1" fmla="*/ 7 h 23"/>
                <a:gd name="T2" fmla="*/ 15 w 22"/>
                <a:gd name="T3" fmla="*/ 3 h 23"/>
                <a:gd name="T4" fmla="*/ 20 w 22"/>
                <a:gd name="T5" fmla="*/ 16 h 23"/>
                <a:gd name="T6" fmla="*/ 7 w 22"/>
                <a:gd name="T7" fmla="*/ 21 h 23"/>
                <a:gd name="T8" fmla="*/ 2 w 22"/>
                <a:gd name="T9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" y="7"/>
                  </a:moveTo>
                  <a:cubicBezTo>
                    <a:pt x="5" y="2"/>
                    <a:pt x="10" y="0"/>
                    <a:pt x="15" y="3"/>
                  </a:cubicBezTo>
                  <a:cubicBezTo>
                    <a:pt x="20" y="5"/>
                    <a:pt x="22" y="11"/>
                    <a:pt x="20" y="16"/>
                  </a:cubicBezTo>
                  <a:cubicBezTo>
                    <a:pt x="18" y="21"/>
                    <a:pt x="12" y="23"/>
                    <a:pt x="7" y="21"/>
                  </a:cubicBezTo>
                  <a:cubicBezTo>
                    <a:pt x="2" y="19"/>
                    <a:pt x="0" y="12"/>
                    <a:pt x="2" y="7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8" name="Oval 84">
              <a:extLst>
                <a:ext uri="{FF2B5EF4-FFF2-40B4-BE49-F238E27FC236}">
                  <a16:creationId xmlns:a16="http://schemas.microsoft.com/office/drawing/2014/main" id="{14536E0B-A303-486D-896F-D8F620C13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15"/>
              <a:ext cx="460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3CC12EA9-1CAA-4509-95F8-3CE7AF020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157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Goede levering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F8D55B18-2B99-400A-8680-4721C364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" y="2224"/>
              <a:ext cx="36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 drinkwater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D66FC9C9-440F-41A2-B081-86A7C9B72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" y="2294"/>
              <a:ext cx="30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gebied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128">
              <a:extLst>
                <a:ext uri="{FF2B5EF4-FFF2-40B4-BE49-F238E27FC236}">
                  <a16:creationId xmlns:a16="http://schemas.microsoft.com/office/drawing/2014/main" id="{269FBF2B-213D-42A0-A550-15EC2361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85" y="2556"/>
              <a:ext cx="288" cy="2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D51ACDA8-0FCB-4A10-A89A-DBE5B214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77 w 78"/>
                <a:gd name="T1" fmla="*/ 37 h 79"/>
                <a:gd name="T2" fmla="*/ 37 w 78"/>
                <a:gd name="T3" fmla="*/ 2 h 79"/>
                <a:gd name="T4" fmla="*/ 1 w 78"/>
                <a:gd name="T5" fmla="*/ 42 h 79"/>
                <a:gd name="T6" fmla="*/ 42 w 78"/>
                <a:gd name="T7" fmla="*/ 77 h 79"/>
                <a:gd name="T8" fmla="*/ 77 w 78"/>
                <a:gd name="T9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79">
                  <a:moveTo>
                    <a:pt x="77" y="37"/>
                  </a:moveTo>
                  <a:cubicBezTo>
                    <a:pt x="75" y="16"/>
                    <a:pt x="57" y="0"/>
                    <a:pt x="37" y="2"/>
                  </a:cubicBezTo>
                  <a:cubicBezTo>
                    <a:pt x="16" y="3"/>
                    <a:pt x="0" y="21"/>
                    <a:pt x="1" y="42"/>
                  </a:cubicBezTo>
                  <a:cubicBezTo>
                    <a:pt x="3" y="63"/>
                    <a:pt x="21" y="79"/>
                    <a:pt x="42" y="77"/>
                  </a:cubicBezTo>
                  <a:cubicBezTo>
                    <a:pt x="63" y="76"/>
                    <a:pt x="78" y="58"/>
                    <a:pt x="77" y="3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1D917EB7-C3B2-40FA-95AC-7785A908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19 w 19"/>
                <a:gd name="T1" fmla="*/ 10 h 21"/>
                <a:gd name="T2" fmla="*/ 9 w 19"/>
                <a:gd name="T3" fmla="*/ 0 h 21"/>
                <a:gd name="T4" fmla="*/ 0 w 19"/>
                <a:gd name="T5" fmla="*/ 11 h 21"/>
                <a:gd name="T6" fmla="*/ 10 w 19"/>
                <a:gd name="T7" fmla="*/ 20 h 21"/>
                <a:gd name="T8" fmla="*/ 19 w 19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9" y="10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5" y="21"/>
                    <a:pt x="10" y="20"/>
                  </a:cubicBezTo>
                  <a:cubicBezTo>
                    <a:pt x="16" y="20"/>
                    <a:pt x="19" y="15"/>
                    <a:pt x="19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5" name="Oval 131">
              <a:extLst>
                <a:ext uri="{FF2B5EF4-FFF2-40B4-BE49-F238E27FC236}">
                  <a16:creationId xmlns:a16="http://schemas.microsoft.com/office/drawing/2014/main" id="{F79A9687-E514-4754-AE3A-54954609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2298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7" name="Rectangle 133">
              <a:extLst>
                <a:ext uri="{FF2B5EF4-FFF2-40B4-BE49-F238E27FC236}">
                  <a16:creationId xmlns:a16="http://schemas.microsoft.com/office/drawing/2014/main" id="{02B0D830-5B0F-4444-A727-1D7F38BC6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7" y="2474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Hergebruik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4">
              <a:extLst>
                <a:ext uri="{FF2B5EF4-FFF2-40B4-BE49-F238E27FC236}">
                  <a16:creationId xmlns:a16="http://schemas.microsoft.com/office/drawing/2014/main" id="{CAD85A4F-9764-4D21-B2E1-EE0F1DF80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" y="2541"/>
              <a:ext cx="2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zoet 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2855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1457325"/>
            <a:ext cx="12279313" cy="5400675"/>
            <a:chOff x="0" y="918"/>
            <a:chExt cx="7735" cy="340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C39903A0-214E-40EF-B7B9-DFBC132402C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918"/>
              <a:ext cx="7710" cy="3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71">
              <a:extLst>
                <a:ext uri="{FF2B5EF4-FFF2-40B4-BE49-F238E27FC236}">
                  <a16:creationId xmlns:a16="http://schemas.microsoft.com/office/drawing/2014/main" id="{147B9D6F-2805-400E-ABF5-32F6E91572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2" y="3642"/>
              <a:ext cx="251" cy="110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91C1E25F-202E-486B-9E36-A57DE343F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77 w 85"/>
                <a:gd name="T1" fmla="*/ 28 h 85"/>
                <a:gd name="T2" fmla="*/ 28 w 85"/>
                <a:gd name="T3" fmla="*/ 8 h 85"/>
                <a:gd name="T4" fmla="*/ 8 w 85"/>
                <a:gd name="T5" fmla="*/ 57 h 85"/>
                <a:gd name="T6" fmla="*/ 57 w 85"/>
                <a:gd name="T7" fmla="*/ 77 h 85"/>
                <a:gd name="T8" fmla="*/ 77 w 85"/>
                <a:gd name="T9" fmla="*/ 2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7" y="28"/>
                  </a:moveTo>
                  <a:cubicBezTo>
                    <a:pt x="70" y="9"/>
                    <a:pt x="47" y="0"/>
                    <a:pt x="28" y="8"/>
                  </a:cubicBezTo>
                  <a:cubicBezTo>
                    <a:pt x="9" y="16"/>
                    <a:pt x="0" y="38"/>
                    <a:pt x="8" y="57"/>
                  </a:cubicBezTo>
                  <a:cubicBezTo>
                    <a:pt x="16" y="76"/>
                    <a:pt x="38" y="85"/>
                    <a:pt x="57" y="77"/>
                  </a:cubicBezTo>
                  <a:cubicBezTo>
                    <a:pt x="76" y="69"/>
                    <a:pt x="85" y="47"/>
                    <a:pt x="77" y="2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EB5ABDAE-3358-4696-9F63-4B19EE1A8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20 w 22"/>
                <a:gd name="T1" fmla="*/ 8 h 23"/>
                <a:gd name="T2" fmla="*/ 7 w 22"/>
                <a:gd name="T3" fmla="*/ 2 h 23"/>
                <a:gd name="T4" fmla="*/ 2 w 22"/>
                <a:gd name="T5" fmla="*/ 15 h 23"/>
                <a:gd name="T6" fmla="*/ 15 w 22"/>
                <a:gd name="T7" fmla="*/ 21 h 23"/>
                <a:gd name="T8" fmla="*/ 20 w 22"/>
                <a:gd name="T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8"/>
                  </a:moveTo>
                  <a:cubicBezTo>
                    <a:pt x="18" y="3"/>
                    <a:pt x="12" y="0"/>
                    <a:pt x="7" y="2"/>
                  </a:cubicBezTo>
                  <a:cubicBezTo>
                    <a:pt x="2" y="4"/>
                    <a:pt x="0" y="10"/>
                    <a:pt x="2" y="15"/>
                  </a:cubicBezTo>
                  <a:cubicBezTo>
                    <a:pt x="4" y="20"/>
                    <a:pt x="10" y="23"/>
                    <a:pt x="15" y="21"/>
                  </a:cubicBezTo>
                  <a:cubicBezTo>
                    <a:pt x="19" y="19"/>
                    <a:pt x="22" y="13"/>
                    <a:pt x="20" y="8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8" name="Oval 74">
              <a:extLst>
                <a:ext uri="{FF2B5EF4-FFF2-40B4-BE49-F238E27FC236}">
                  <a16:creationId xmlns:a16="http://schemas.microsoft.com/office/drawing/2014/main" id="{7D5BACBD-8B17-4269-ADF1-7EC940BA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307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B32E1255-A720-4A14-877A-BDA5FBEA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" y="3381"/>
              <a:ext cx="26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Duurzaam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AB5531D1-EE5F-4AB0-9116-B635991F5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3448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omgaan met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2335CD86-9506-4A69-A968-FBAC31289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" y="3518"/>
              <a:ext cx="32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peilfluctuatie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0558ACB9-7A0F-4DA4-BD06-EDAD86574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3586"/>
              <a:ext cx="16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2F12E410-FF43-4A10-964A-4401B551D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653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Line 81">
              <a:extLst>
                <a:ext uri="{FF2B5EF4-FFF2-40B4-BE49-F238E27FC236}">
                  <a16:creationId xmlns:a16="http://schemas.microsoft.com/office/drawing/2014/main" id="{B889FAE1-E147-4AF7-AF34-0D98456958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99" y="2359"/>
              <a:ext cx="177" cy="8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CDE15BD0-EA4B-4FDC-B069-85239D289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9 w 86"/>
                <a:gd name="T1" fmla="*/ 27 h 86"/>
                <a:gd name="T2" fmla="*/ 59 w 86"/>
                <a:gd name="T3" fmla="*/ 9 h 86"/>
                <a:gd name="T4" fmla="*/ 78 w 86"/>
                <a:gd name="T5" fmla="*/ 59 h 86"/>
                <a:gd name="T6" fmla="*/ 28 w 86"/>
                <a:gd name="T7" fmla="*/ 78 h 86"/>
                <a:gd name="T8" fmla="*/ 9 w 86"/>
                <a:gd name="T9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9" y="27"/>
                  </a:moveTo>
                  <a:cubicBezTo>
                    <a:pt x="18" y="8"/>
                    <a:pt x="40" y="0"/>
                    <a:pt x="59" y="9"/>
                  </a:cubicBezTo>
                  <a:cubicBezTo>
                    <a:pt x="78" y="18"/>
                    <a:pt x="86" y="40"/>
                    <a:pt x="78" y="59"/>
                  </a:cubicBezTo>
                  <a:cubicBezTo>
                    <a:pt x="69" y="78"/>
                    <a:pt x="46" y="86"/>
                    <a:pt x="28" y="78"/>
                  </a:cubicBezTo>
                  <a:cubicBezTo>
                    <a:pt x="9" y="69"/>
                    <a:pt x="0" y="46"/>
                    <a:pt x="9" y="2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7" name="Freeform 83">
              <a:extLst>
                <a:ext uri="{FF2B5EF4-FFF2-40B4-BE49-F238E27FC236}">
                  <a16:creationId xmlns:a16="http://schemas.microsoft.com/office/drawing/2014/main" id="{4663DC66-E609-4069-8C7C-3BBC8F4F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2 w 22"/>
                <a:gd name="T1" fmla="*/ 7 h 23"/>
                <a:gd name="T2" fmla="*/ 15 w 22"/>
                <a:gd name="T3" fmla="*/ 3 h 23"/>
                <a:gd name="T4" fmla="*/ 20 w 22"/>
                <a:gd name="T5" fmla="*/ 16 h 23"/>
                <a:gd name="T6" fmla="*/ 7 w 22"/>
                <a:gd name="T7" fmla="*/ 21 h 23"/>
                <a:gd name="T8" fmla="*/ 2 w 22"/>
                <a:gd name="T9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" y="7"/>
                  </a:moveTo>
                  <a:cubicBezTo>
                    <a:pt x="5" y="2"/>
                    <a:pt x="10" y="0"/>
                    <a:pt x="15" y="3"/>
                  </a:cubicBezTo>
                  <a:cubicBezTo>
                    <a:pt x="20" y="5"/>
                    <a:pt x="22" y="11"/>
                    <a:pt x="20" y="16"/>
                  </a:cubicBezTo>
                  <a:cubicBezTo>
                    <a:pt x="18" y="21"/>
                    <a:pt x="12" y="23"/>
                    <a:pt x="7" y="21"/>
                  </a:cubicBezTo>
                  <a:cubicBezTo>
                    <a:pt x="2" y="19"/>
                    <a:pt x="0" y="12"/>
                    <a:pt x="2" y="7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8" name="Oval 84">
              <a:extLst>
                <a:ext uri="{FF2B5EF4-FFF2-40B4-BE49-F238E27FC236}">
                  <a16:creationId xmlns:a16="http://schemas.microsoft.com/office/drawing/2014/main" id="{14536E0B-A303-486D-896F-D8F620C13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15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3CC12EA9-1CAA-4509-95F8-3CE7AF020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157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Goede levering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F8D55B18-2B99-400A-8680-4721C364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" y="2224"/>
              <a:ext cx="36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 drinkwater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D66FC9C9-440F-41A2-B081-86A7C9B72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" y="2294"/>
              <a:ext cx="30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gebied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89">
              <a:extLst>
                <a:ext uri="{FF2B5EF4-FFF2-40B4-BE49-F238E27FC236}">
                  <a16:creationId xmlns:a16="http://schemas.microsoft.com/office/drawing/2014/main" id="{2C197FE0-6B12-4503-877E-81200974B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24" y="2327"/>
              <a:ext cx="96" cy="63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4" name="Freeform 90">
              <a:extLst>
                <a:ext uri="{FF2B5EF4-FFF2-40B4-BE49-F238E27FC236}">
                  <a16:creationId xmlns:a16="http://schemas.microsoft.com/office/drawing/2014/main" id="{B1C41799-2F36-497B-90C0-D69D6E9B3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2384"/>
              <a:ext cx="22" cy="23"/>
            </a:xfrm>
            <a:custGeom>
              <a:avLst/>
              <a:gdLst>
                <a:gd name="T0" fmla="*/ 76 w 87"/>
                <a:gd name="T1" fmla="*/ 23 h 86"/>
                <a:gd name="T2" fmla="*/ 23 w 87"/>
                <a:gd name="T3" fmla="*/ 11 h 86"/>
                <a:gd name="T4" fmla="*/ 12 w 87"/>
                <a:gd name="T5" fmla="*/ 63 h 86"/>
                <a:gd name="T6" fmla="*/ 64 w 87"/>
                <a:gd name="T7" fmla="*/ 75 h 86"/>
                <a:gd name="T8" fmla="*/ 76 w 87"/>
                <a:gd name="T9" fmla="*/ 2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6">
                  <a:moveTo>
                    <a:pt x="76" y="23"/>
                  </a:moveTo>
                  <a:cubicBezTo>
                    <a:pt x="64" y="5"/>
                    <a:pt x="41" y="0"/>
                    <a:pt x="23" y="11"/>
                  </a:cubicBezTo>
                  <a:cubicBezTo>
                    <a:pt x="6" y="22"/>
                    <a:pt x="0" y="45"/>
                    <a:pt x="12" y="63"/>
                  </a:cubicBezTo>
                  <a:cubicBezTo>
                    <a:pt x="23" y="81"/>
                    <a:pt x="46" y="86"/>
                    <a:pt x="64" y="75"/>
                  </a:cubicBezTo>
                  <a:cubicBezTo>
                    <a:pt x="81" y="64"/>
                    <a:pt x="87" y="41"/>
                    <a:pt x="76" y="23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5" name="Freeform 91">
              <a:extLst>
                <a:ext uri="{FF2B5EF4-FFF2-40B4-BE49-F238E27FC236}">
                  <a16:creationId xmlns:a16="http://schemas.microsoft.com/office/drawing/2014/main" id="{E6C6C54A-0526-4B4C-9127-02AF9181D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2384"/>
              <a:ext cx="22" cy="23"/>
            </a:xfrm>
            <a:custGeom>
              <a:avLst/>
              <a:gdLst>
                <a:gd name="T0" fmla="*/ 19 w 22"/>
                <a:gd name="T1" fmla="*/ 6 h 23"/>
                <a:gd name="T2" fmla="*/ 6 w 22"/>
                <a:gd name="T3" fmla="*/ 3 h 23"/>
                <a:gd name="T4" fmla="*/ 3 w 22"/>
                <a:gd name="T5" fmla="*/ 17 h 23"/>
                <a:gd name="T6" fmla="*/ 16 w 22"/>
                <a:gd name="T7" fmla="*/ 20 h 23"/>
                <a:gd name="T8" fmla="*/ 19 w 22"/>
                <a:gd name="T9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19" y="6"/>
                  </a:moveTo>
                  <a:cubicBezTo>
                    <a:pt x="16" y="1"/>
                    <a:pt x="10" y="0"/>
                    <a:pt x="6" y="3"/>
                  </a:cubicBezTo>
                  <a:cubicBezTo>
                    <a:pt x="1" y="6"/>
                    <a:pt x="0" y="12"/>
                    <a:pt x="3" y="17"/>
                  </a:cubicBezTo>
                  <a:cubicBezTo>
                    <a:pt x="6" y="21"/>
                    <a:pt x="11" y="23"/>
                    <a:pt x="16" y="20"/>
                  </a:cubicBezTo>
                  <a:cubicBezTo>
                    <a:pt x="20" y="17"/>
                    <a:pt x="22" y="11"/>
                    <a:pt x="19" y="6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6" name="Oval 92">
              <a:extLst>
                <a:ext uri="{FF2B5EF4-FFF2-40B4-BE49-F238E27FC236}">
                  <a16:creationId xmlns:a16="http://schemas.microsoft.com/office/drawing/2014/main" id="{11FCE287-9D37-41FF-9EF1-6EAA01023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1955"/>
              <a:ext cx="460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04DA8F74-0092-4C84-8AB5-FE29645C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" y="2063"/>
              <a:ext cx="18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Goede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8B02BE14-69B4-4C85-81D5-DE0D53CB9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2130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kwaliteit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72236EDE-32B1-43E0-849F-87AAF2FF9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" y="2200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drinkwater in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ABEBCF38-B2E0-4AE3-9D57-B5AA10546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" y="2268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gebied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128">
              <a:extLst>
                <a:ext uri="{FF2B5EF4-FFF2-40B4-BE49-F238E27FC236}">
                  <a16:creationId xmlns:a16="http://schemas.microsoft.com/office/drawing/2014/main" id="{269FBF2B-213D-42A0-A550-15EC2361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85" y="2556"/>
              <a:ext cx="288" cy="2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D51ACDA8-0FCB-4A10-A89A-DBE5B214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77 w 78"/>
                <a:gd name="T1" fmla="*/ 37 h 79"/>
                <a:gd name="T2" fmla="*/ 37 w 78"/>
                <a:gd name="T3" fmla="*/ 2 h 79"/>
                <a:gd name="T4" fmla="*/ 1 w 78"/>
                <a:gd name="T5" fmla="*/ 42 h 79"/>
                <a:gd name="T6" fmla="*/ 42 w 78"/>
                <a:gd name="T7" fmla="*/ 77 h 79"/>
                <a:gd name="T8" fmla="*/ 77 w 78"/>
                <a:gd name="T9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79">
                  <a:moveTo>
                    <a:pt x="77" y="37"/>
                  </a:moveTo>
                  <a:cubicBezTo>
                    <a:pt x="75" y="16"/>
                    <a:pt x="57" y="0"/>
                    <a:pt x="37" y="2"/>
                  </a:cubicBezTo>
                  <a:cubicBezTo>
                    <a:pt x="16" y="3"/>
                    <a:pt x="0" y="21"/>
                    <a:pt x="1" y="42"/>
                  </a:cubicBezTo>
                  <a:cubicBezTo>
                    <a:pt x="3" y="63"/>
                    <a:pt x="21" y="79"/>
                    <a:pt x="42" y="77"/>
                  </a:cubicBezTo>
                  <a:cubicBezTo>
                    <a:pt x="63" y="76"/>
                    <a:pt x="78" y="58"/>
                    <a:pt x="77" y="3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1D917EB7-C3B2-40FA-95AC-7785A908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19 w 19"/>
                <a:gd name="T1" fmla="*/ 10 h 21"/>
                <a:gd name="T2" fmla="*/ 9 w 19"/>
                <a:gd name="T3" fmla="*/ 0 h 21"/>
                <a:gd name="T4" fmla="*/ 0 w 19"/>
                <a:gd name="T5" fmla="*/ 11 h 21"/>
                <a:gd name="T6" fmla="*/ 10 w 19"/>
                <a:gd name="T7" fmla="*/ 20 h 21"/>
                <a:gd name="T8" fmla="*/ 19 w 19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9" y="10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5" y="21"/>
                    <a:pt x="10" y="20"/>
                  </a:cubicBezTo>
                  <a:cubicBezTo>
                    <a:pt x="16" y="20"/>
                    <a:pt x="19" y="15"/>
                    <a:pt x="19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5" name="Oval 131">
              <a:extLst>
                <a:ext uri="{FF2B5EF4-FFF2-40B4-BE49-F238E27FC236}">
                  <a16:creationId xmlns:a16="http://schemas.microsoft.com/office/drawing/2014/main" id="{F79A9687-E514-4754-AE3A-54954609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2298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7" name="Rectangle 133">
              <a:extLst>
                <a:ext uri="{FF2B5EF4-FFF2-40B4-BE49-F238E27FC236}">
                  <a16:creationId xmlns:a16="http://schemas.microsoft.com/office/drawing/2014/main" id="{02B0D830-5B0F-4444-A727-1D7F38BC6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7" y="2474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Hergebruik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4">
              <a:extLst>
                <a:ext uri="{FF2B5EF4-FFF2-40B4-BE49-F238E27FC236}">
                  <a16:creationId xmlns:a16="http://schemas.microsoft.com/office/drawing/2014/main" id="{CAD85A4F-9764-4D21-B2E1-EE0F1DF80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" y="2541"/>
              <a:ext cx="2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zoet 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0811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1457325"/>
            <a:ext cx="12279313" cy="5400675"/>
            <a:chOff x="0" y="918"/>
            <a:chExt cx="7735" cy="3402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C39903A0-214E-40EF-B7B9-DFBC132402C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918"/>
              <a:ext cx="7710" cy="3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03B8B68D-F0F8-42AE-82A4-23B429AE1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64" y="2044"/>
              <a:ext cx="359" cy="30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9AB127C6-9F43-405A-B869-5E89AE4BF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72 w 85"/>
                <a:gd name="T1" fmla="*/ 19 h 85"/>
                <a:gd name="T2" fmla="*/ 19 w 85"/>
                <a:gd name="T3" fmla="*/ 13 h 85"/>
                <a:gd name="T4" fmla="*/ 13 w 85"/>
                <a:gd name="T5" fmla="*/ 66 h 85"/>
                <a:gd name="T6" fmla="*/ 66 w 85"/>
                <a:gd name="T7" fmla="*/ 72 h 85"/>
                <a:gd name="T8" fmla="*/ 72 w 85"/>
                <a:gd name="T9" fmla="*/ 1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2" y="19"/>
                  </a:moveTo>
                  <a:cubicBezTo>
                    <a:pt x="59" y="3"/>
                    <a:pt x="35" y="0"/>
                    <a:pt x="19" y="13"/>
                  </a:cubicBezTo>
                  <a:cubicBezTo>
                    <a:pt x="2" y="26"/>
                    <a:pt x="0" y="50"/>
                    <a:pt x="13" y="66"/>
                  </a:cubicBezTo>
                  <a:cubicBezTo>
                    <a:pt x="26" y="83"/>
                    <a:pt x="49" y="85"/>
                    <a:pt x="66" y="72"/>
                  </a:cubicBezTo>
                  <a:cubicBezTo>
                    <a:pt x="82" y="59"/>
                    <a:pt x="85" y="36"/>
                    <a:pt x="72" y="1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A125E4C6-3537-40AA-9D83-D64B21E76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" y="2340"/>
              <a:ext cx="21" cy="22"/>
            </a:xfrm>
            <a:custGeom>
              <a:avLst/>
              <a:gdLst>
                <a:gd name="T0" fmla="*/ 18 w 21"/>
                <a:gd name="T1" fmla="*/ 5 h 22"/>
                <a:gd name="T2" fmla="*/ 4 w 21"/>
                <a:gd name="T3" fmla="*/ 3 h 22"/>
                <a:gd name="T4" fmla="*/ 3 w 21"/>
                <a:gd name="T5" fmla="*/ 17 h 22"/>
                <a:gd name="T6" fmla="*/ 16 w 21"/>
                <a:gd name="T7" fmla="*/ 19 h 22"/>
                <a:gd name="T8" fmla="*/ 18 w 21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8" y="5"/>
                  </a:moveTo>
                  <a:cubicBezTo>
                    <a:pt x="14" y="0"/>
                    <a:pt x="8" y="0"/>
                    <a:pt x="4" y="3"/>
                  </a:cubicBezTo>
                  <a:cubicBezTo>
                    <a:pt x="0" y="7"/>
                    <a:pt x="0" y="13"/>
                    <a:pt x="3" y="17"/>
                  </a:cubicBezTo>
                  <a:cubicBezTo>
                    <a:pt x="6" y="22"/>
                    <a:pt x="12" y="22"/>
                    <a:pt x="16" y="19"/>
                  </a:cubicBezTo>
                  <a:cubicBezTo>
                    <a:pt x="20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Oval 57">
              <a:extLst>
                <a:ext uri="{FF2B5EF4-FFF2-40B4-BE49-F238E27FC236}">
                  <a16:creationId xmlns:a16="http://schemas.microsoft.com/office/drawing/2014/main" id="{5ECD508B-2AC7-4407-A2C2-2F26E539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1652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0709AD1-F703-441A-8759-C7F08B824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758"/>
              <a:ext cx="21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Effluent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F94D4465-4BC1-45B6-A883-E13B3F09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5" y="1828"/>
              <a:ext cx="29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voldoet aan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0E1A0EB1-C0A5-4934-B97C-31A09C91C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5" y="1896"/>
              <a:ext cx="35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waterkwaliteits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33977B77-B7EA-41AB-91F4-6778EAB2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8" y="1965"/>
              <a:ext cx="19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normen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63">
              <a:extLst>
                <a:ext uri="{FF2B5EF4-FFF2-40B4-BE49-F238E27FC236}">
                  <a16:creationId xmlns:a16="http://schemas.microsoft.com/office/drawing/2014/main" id="{25F76610-9892-4307-ABF2-F1D7EE621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3" y="1174"/>
              <a:ext cx="220" cy="54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CDC25802-0219-4382-8B9A-8A59DB51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5 w 83"/>
                <a:gd name="T1" fmla="*/ 50 h 83"/>
                <a:gd name="T2" fmla="*/ 33 w 83"/>
                <a:gd name="T3" fmla="*/ 5 h 83"/>
                <a:gd name="T4" fmla="*/ 79 w 83"/>
                <a:gd name="T5" fmla="*/ 33 h 83"/>
                <a:gd name="T6" fmla="*/ 50 w 83"/>
                <a:gd name="T7" fmla="*/ 79 h 83"/>
                <a:gd name="T8" fmla="*/ 5 w 83"/>
                <a:gd name="T9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5" y="50"/>
                  </a:moveTo>
                  <a:cubicBezTo>
                    <a:pt x="0" y="30"/>
                    <a:pt x="13" y="10"/>
                    <a:pt x="33" y="5"/>
                  </a:cubicBezTo>
                  <a:cubicBezTo>
                    <a:pt x="54" y="0"/>
                    <a:pt x="74" y="13"/>
                    <a:pt x="79" y="33"/>
                  </a:cubicBezTo>
                  <a:cubicBezTo>
                    <a:pt x="83" y="54"/>
                    <a:pt x="71" y="74"/>
                    <a:pt x="50" y="79"/>
                  </a:cubicBezTo>
                  <a:cubicBezTo>
                    <a:pt x="30" y="83"/>
                    <a:pt x="10" y="71"/>
                    <a:pt x="5" y="50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CCD18508-D6FD-484C-9DFD-F0D02D7D9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2" y="1215"/>
              <a:ext cx="21" cy="22"/>
            </a:xfrm>
            <a:custGeom>
              <a:avLst/>
              <a:gdLst>
                <a:gd name="T0" fmla="*/ 1 w 21"/>
                <a:gd name="T1" fmla="*/ 13 h 22"/>
                <a:gd name="T2" fmla="*/ 8 w 21"/>
                <a:gd name="T3" fmla="*/ 1 h 22"/>
                <a:gd name="T4" fmla="*/ 20 w 21"/>
                <a:gd name="T5" fmla="*/ 8 h 22"/>
                <a:gd name="T6" fmla="*/ 13 w 21"/>
                <a:gd name="T7" fmla="*/ 21 h 22"/>
                <a:gd name="T8" fmla="*/ 1 w 21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1" y="13"/>
                  </a:moveTo>
                  <a:cubicBezTo>
                    <a:pt x="0" y="8"/>
                    <a:pt x="3" y="2"/>
                    <a:pt x="8" y="1"/>
                  </a:cubicBezTo>
                  <a:cubicBezTo>
                    <a:pt x="14" y="0"/>
                    <a:pt x="19" y="3"/>
                    <a:pt x="20" y="8"/>
                  </a:cubicBezTo>
                  <a:cubicBezTo>
                    <a:pt x="21" y="14"/>
                    <a:pt x="18" y="19"/>
                    <a:pt x="13" y="21"/>
                  </a:cubicBezTo>
                  <a:cubicBezTo>
                    <a:pt x="8" y="22"/>
                    <a:pt x="3" y="19"/>
                    <a:pt x="1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Oval 66">
              <a:extLst>
                <a:ext uri="{FF2B5EF4-FFF2-40B4-BE49-F238E27FC236}">
                  <a16:creationId xmlns:a16="http://schemas.microsoft.com/office/drawing/2014/main" id="{EB9E9130-224D-445A-A5BE-23A513FB4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" y="987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8D124374-02D9-4930-BBAB-4B9656D3F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5" y="1129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Stimuleren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CB9FC15F-FF70-43E2-9A53-48F91F17C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0" y="1197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een gesloten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24445231-97FE-4B8C-BA43-62AC7E5FD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2" y="1266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energiecyclus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Line 71">
              <a:extLst>
                <a:ext uri="{FF2B5EF4-FFF2-40B4-BE49-F238E27FC236}">
                  <a16:creationId xmlns:a16="http://schemas.microsoft.com/office/drawing/2014/main" id="{147B9D6F-2805-400E-ABF5-32F6E91572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2" y="3642"/>
              <a:ext cx="251" cy="110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91C1E25F-202E-486B-9E36-A57DE343F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77 w 85"/>
                <a:gd name="T1" fmla="*/ 28 h 85"/>
                <a:gd name="T2" fmla="*/ 28 w 85"/>
                <a:gd name="T3" fmla="*/ 8 h 85"/>
                <a:gd name="T4" fmla="*/ 8 w 85"/>
                <a:gd name="T5" fmla="*/ 57 h 85"/>
                <a:gd name="T6" fmla="*/ 57 w 85"/>
                <a:gd name="T7" fmla="*/ 77 h 85"/>
                <a:gd name="T8" fmla="*/ 77 w 85"/>
                <a:gd name="T9" fmla="*/ 2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5">
                  <a:moveTo>
                    <a:pt x="77" y="28"/>
                  </a:moveTo>
                  <a:cubicBezTo>
                    <a:pt x="70" y="9"/>
                    <a:pt x="47" y="0"/>
                    <a:pt x="28" y="8"/>
                  </a:cubicBezTo>
                  <a:cubicBezTo>
                    <a:pt x="9" y="16"/>
                    <a:pt x="0" y="38"/>
                    <a:pt x="8" y="57"/>
                  </a:cubicBezTo>
                  <a:cubicBezTo>
                    <a:pt x="16" y="76"/>
                    <a:pt x="38" y="85"/>
                    <a:pt x="57" y="77"/>
                  </a:cubicBezTo>
                  <a:cubicBezTo>
                    <a:pt x="76" y="69"/>
                    <a:pt x="85" y="47"/>
                    <a:pt x="77" y="2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EB5ABDAE-3358-4696-9F63-4B19EE1A8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3744"/>
              <a:ext cx="22" cy="23"/>
            </a:xfrm>
            <a:custGeom>
              <a:avLst/>
              <a:gdLst>
                <a:gd name="T0" fmla="*/ 20 w 22"/>
                <a:gd name="T1" fmla="*/ 8 h 23"/>
                <a:gd name="T2" fmla="*/ 7 w 22"/>
                <a:gd name="T3" fmla="*/ 2 h 23"/>
                <a:gd name="T4" fmla="*/ 2 w 22"/>
                <a:gd name="T5" fmla="*/ 15 h 23"/>
                <a:gd name="T6" fmla="*/ 15 w 22"/>
                <a:gd name="T7" fmla="*/ 21 h 23"/>
                <a:gd name="T8" fmla="*/ 20 w 22"/>
                <a:gd name="T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8"/>
                  </a:moveTo>
                  <a:cubicBezTo>
                    <a:pt x="18" y="3"/>
                    <a:pt x="12" y="0"/>
                    <a:pt x="7" y="2"/>
                  </a:cubicBezTo>
                  <a:cubicBezTo>
                    <a:pt x="2" y="4"/>
                    <a:pt x="0" y="10"/>
                    <a:pt x="2" y="15"/>
                  </a:cubicBezTo>
                  <a:cubicBezTo>
                    <a:pt x="4" y="20"/>
                    <a:pt x="10" y="23"/>
                    <a:pt x="15" y="21"/>
                  </a:cubicBezTo>
                  <a:cubicBezTo>
                    <a:pt x="19" y="19"/>
                    <a:pt x="22" y="13"/>
                    <a:pt x="20" y="8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8" name="Oval 74">
              <a:extLst>
                <a:ext uri="{FF2B5EF4-FFF2-40B4-BE49-F238E27FC236}">
                  <a16:creationId xmlns:a16="http://schemas.microsoft.com/office/drawing/2014/main" id="{7D5BACBD-8B17-4269-ADF1-7EC940BA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307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B32E1255-A720-4A14-877A-BDA5FBEAB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4" y="3381"/>
              <a:ext cx="26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Duurzaam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AB5531D1-EE5F-4AB0-9116-B635991F5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8" y="3448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omgaan met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2335CD86-9506-4A69-A968-FBAC31289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" y="3518"/>
              <a:ext cx="32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peilfluctuatie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0558ACB9-7A0F-4DA4-BD06-EDAD86574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" y="3586"/>
              <a:ext cx="16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2F12E410-FF43-4A10-964A-4401B551D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3653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Line 81">
              <a:extLst>
                <a:ext uri="{FF2B5EF4-FFF2-40B4-BE49-F238E27FC236}">
                  <a16:creationId xmlns:a16="http://schemas.microsoft.com/office/drawing/2014/main" id="{B889FAE1-E147-4AF7-AF34-0D98456958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99" y="2359"/>
              <a:ext cx="177" cy="8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CDE15BD0-EA4B-4FDC-B069-85239D289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9 w 86"/>
                <a:gd name="T1" fmla="*/ 27 h 86"/>
                <a:gd name="T2" fmla="*/ 59 w 86"/>
                <a:gd name="T3" fmla="*/ 9 h 86"/>
                <a:gd name="T4" fmla="*/ 78 w 86"/>
                <a:gd name="T5" fmla="*/ 59 h 86"/>
                <a:gd name="T6" fmla="*/ 28 w 86"/>
                <a:gd name="T7" fmla="*/ 78 h 86"/>
                <a:gd name="T8" fmla="*/ 9 w 86"/>
                <a:gd name="T9" fmla="*/ 2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6">
                  <a:moveTo>
                    <a:pt x="9" y="27"/>
                  </a:moveTo>
                  <a:cubicBezTo>
                    <a:pt x="18" y="8"/>
                    <a:pt x="40" y="0"/>
                    <a:pt x="59" y="9"/>
                  </a:cubicBezTo>
                  <a:cubicBezTo>
                    <a:pt x="78" y="18"/>
                    <a:pt x="86" y="40"/>
                    <a:pt x="78" y="59"/>
                  </a:cubicBezTo>
                  <a:cubicBezTo>
                    <a:pt x="69" y="78"/>
                    <a:pt x="46" y="86"/>
                    <a:pt x="28" y="78"/>
                  </a:cubicBezTo>
                  <a:cubicBezTo>
                    <a:pt x="9" y="69"/>
                    <a:pt x="0" y="46"/>
                    <a:pt x="9" y="2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7" name="Freeform 83">
              <a:extLst>
                <a:ext uri="{FF2B5EF4-FFF2-40B4-BE49-F238E27FC236}">
                  <a16:creationId xmlns:a16="http://schemas.microsoft.com/office/drawing/2014/main" id="{4663DC66-E609-4069-8C7C-3BBC8F4F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" y="2438"/>
              <a:ext cx="22" cy="23"/>
            </a:xfrm>
            <a:custGeom>
              <a:avLst/>
              <a:gdLst>
                <a:gd name="T0" fmla="*/ 2 w 22"/>
                <a:gd name="T1" fmla="*/ 7 h 23"/>
                <a:gd name="T2" fmla="*/ 15 w 22"/>
                <a:gd name="T3" fmla="*/ 3 h 23"/>
                <a:gd name="T4" fmla="*/ 20 w 22"/>
                <a:gd name="T5" fmla="*/ 16 h 23"/>
                <a:gd name="T6" fmla="*/ 7 w 22"/>
                <a:gd name="T7" fmla="*/ 21 h 23"/>
                <a:gd name="T8" fmla="*/ 2 w 22"/>
                <a:gd name="T9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" y="7"/>
                  </a:moveTo>
                  <a:cubicBezTo>
                    <a:pt x="5" y="2"/>
                    <a:pt x="10" y="0"/>
                    <a:pt x="15" y="3"/>
                  </a:cubicBezTo>
                  <a:cubicBezTo>
                    <a:pt x="20" y="5"/>
                    <a:pt x="22" y="11"/>
                    <a:pt x="20" y="16"/>
                  </a:cubicBezTo>
                  <a:cubicBezTo>
                    <a:pt x="18" y="21"/>
                    <a:pt x="12" y="23"/>
                    <a:pt x="7" y="21"/>
                  </a:cubicBezTo>
                  <a:cubicBezTo>
                    <a:pt x="2" y="19"/>
                    <a:pt x="0" y="12"/>
                    <a:pt x="2" y="7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8" name="Oval 84">
              <a:extLst>
                <a:ext uri="{FF2B5EF4-FFF2-40B4-BE49-F238E27FC236}">
                  <a16:creationId xmlns:a16="http://schemas.microsoft.com/office/drawing/2014/main" id="{14536E0B-A303-486D-896F-D8F620C13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" y="2015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3CC12EA9-1CAA-4509-95F8-3CE7AF020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" y="2157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Goede levering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F8D55B18-2B99-400A-8680-4721C364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" y="2224"/>
              <a:ext cx="36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 drinkwater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D66FC9C9-440F-41A2-B081-86A7C9B72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" y="2294"/>
              <a:ext cx="30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 het gebied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89">
              <a:extLst>
                <a:ext uri="{FF2B5EF4-FFF2-40B4-BE49-F238E27FC236}">
                  <a16:creationId xmlns:a16="http://schemas.microsoft.com/office/drawing/2014/main" id="{2C197FE0-6B12-4503-877E-81200974BC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24" y="2327"/>
              <a:ext cx="96" cy="63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4" name="Freeform 90">
              <a:extLst>
                <a:ext uri="{FF2B5EF4-FFF2-40B4-BE49-F238E27FC236}">
                  <a16:creationId xmlns:a16="http://schemas.microsoft.com/office/drawing/2014/main" id="{B1C41799-2F36-497B-90C0-D69D6E9B3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2384"/>
              <a:ext cx="22" cy="23"/>
            </a:xfrm>
            <a:custGeom>
              <a:avLst/>
              <a:gdLst>
                <a:gd name="T0" fmla="*/ 76 w 87"/>
                <a:gd name="T1" fmla="*/ 23 h 86"/>
                <a:gd name="T2" fmla="*/ 23 w 87"/>
                <a:gd name="T3" fmla="*/ 11 h 86"/>
                <a:gd name="T4" fmla="*/ 12 w 87"/>
                <a:gd name="T5" fmla="*/ 63 h 86"/>
                <a:gd name="T6" fmla="*/ 64 w 87"/>
                <a:gd name="T7" fmla="*/ 75 h 86"/>
                <a:gd name="T8" fmla="*/ 76 w 87"/>
                <a:gd name="T9" fmla="*/ 2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6">
                  <a:moveTo>
                    <a:pt x="76" y="23"/>
                  </a:moveTo>
                  <a:cubicBezTo>
                    <a:pt x="64" y="5"/>
                    <a:pt x="41" y="0"/>
                    <a:pt x="23" y="11"/>
                  </a:cubicBezTo>
                  <a:cubicBezTo>
                    <a:pt x="6" y="22"/>
                    <a:pt x="0" y="45"/>
                    <a:pt x="12" y="63"/>
                  </a:cubicBezTo>
                  <a:cubicBezTo>
                    <a:pt x="23" y="81"/>
                    <a:pt x="46" y="86"/>
                    <a:pt x="64" y="75"/>
                  </a:cubicBezTo>
                  <a:cubicBezTo>
                    <a:pt x="81" y="64"/>
                    <a:pt x="87" y="41"/>
                    <a:pt x="76" y="23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5" name="Freeform 91">
              <a:extLst>
                <a:ext uri="{FF2B5EF4-FFF2-40B4-BE49-F238E27FC236}">
                  <a16:creationId xmlns:a16="http://schemas.microsoft.com/office/drawing/2014/main" id="{E6C6C54A-0526-4B4C-9127-02AF9181D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2384"/>
              <a:ext cx="22" cy="23"/>
            </a:xfrm>
            <a:custGeom>
              <a:avLst/>
              <a:gdLst>
                <a:gd name="T0" fmla="*/ 19 w 22"/>
                <a:gd name="T1" fmla="*/ 6 h 23"/>
                <a:gd name="T2" fmla="*/ 6 w 22"/>
                <a:gd name="T3" fmla="*/ 3 h 23"/>
                <a:gd name="T4" fmla="*/ 3 w 22"/>
                <a:gd name="T5" fmla="*/ 17 h 23"/>
                <a:gd name="T6" fmla="*/ 16 w 22"/>
                <a:gd name="T7" fmla="*/ 20 h 23"/>
                <a:gd name="T8" fmla="*/ 19 w 22"/>
                <a:gd name="T9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19" y="6"/>
                  </a:moveTo>
                  <a:cubicBezTo>
                    <a:pt x="16" y="1"/>
                    <a:pt x="10" y="0"/>
                    <a:pt x="6" y="3"/>
                  </a:cubicBezTo>
                  <a:cubicBezTo>
                    <a:pt x="1" y="6"/>
                    <a:pt x="0" y="12"/>
                    <a:pt x="3" y="17"/>
                  </a:cubicBezTo>
                  <a:cubicBezTo>
                    <a:pt x="6" y="21"/>
                    <a:pt x="11" y="23"/>
                    <a:pt x="16" y="20"/>
                  </a:cubicBezTo>
                  <a:cubicBezTo>
                    <a:pt x="20" y="17"/>
                    <a:pt x="22" y="11"/>
                    <a:pt x="19" y="6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6" name="Oval 92">
              <a:extLst>
                <a:ext uri="{FF2B5EF4-FFF2-40B4-BE49-F238E27FC236}">
                  <a16:creationId xmlns:a16="http://schemas.microsoft.com/office/drawing/2014/main" id="{11FCE287-9D37-41FF-9EF1-6EAA01023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1955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04DA8F74-0092-4C84-8AB5-FE29645C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" y="2063"/>
              <a:ext cx="18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Goede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8B02BE14-69B4-4C85-81D5-DE0D53CB9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" y="2130"/>
              <a:ext cx="3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kwaliteit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72236EDE-32B1-43E0-849F-87AAF2FF9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" y="2200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drinkwater in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ABEBCF38-B2E0-4AE3-9D57-B5AA10546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" y="2268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gebied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98">
              <a:extLst>
                <a:ext uri="{FF2B5EF4-FFF2-40B4-BE49-F238E27FC236}">
                  <a16:creationId xmlns:a16="http://schemas.microsoft.com/office/drawing/2014/main" id="{2D821E26-7DE9-49AB-8ED8-B993611D47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92" y="1976"/>
              <a:ext cx="293" cy="26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3" name="Freeform 99">
              <a:extLst>
                <a:ext uri="{FF2B5EF4-FFF2-40B4-BE49-F238E27FC236}">
                  <a16:creationId xmlns:a16="http://schemas.microsoft.com/office/drawing/2014/main" id="{F55F8E07-06B9-499D-933C-8A9847A0F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2238"/>
              <a:ext cx="26" cy="27"/>
            </a:xfrm>
            <a:custGeom>
              <a:avLst/>
              <a:gdLst>
                <a:gd name="T0" fmla="*/ 16 w 101"/>
                <a:gd name="T1" fmla="*/ 21 h 101"/>
                <a:gd name="T2" fmla="*/ 80 w 101"/>
                <a:gd name="T3" fmla="*/ 16 h 101"/>
                <a:gd name="T4" fmla="*/ 85 w 101"/>
                <a:gd name="T5" fmla="*/ 80 h 101"/>
                <a:gd name="T6" fmla="*/ 21 w 101"/>
                <a:gd name="T7" fmla="*/ 85 h 101"/>
                <a:gd name="T8" fmla="*/ 16 w 101"/>
                <a:gd name="T9" fmla="*/ 2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1">
                  <a:moveTo>
                    <a:pt x="16" y="21"/>
                  </a:moveTo>
                  <a:cubicBezTo>
                    <a:pt x="33" y="2"/>
                    <a:pt x="61" y="0"/>
                    <a:pt x="80" y="16"/>
                  </a:cubicBezTo>
                  <a:cubicBezTo>
                    <a:pt x="99" y="33"/>
                    <a:pt x="101" y="61"/>
                    <a:pt x="85" y="80"/>
                  </a:cubicBezTo>
                  <a:cubicBezTo>
                    <a:pt x="68" y="99"/>
                    <a:pt x="40" y="101"/>
                    <a:pt x="21" y="85"/>
                  </a:cubicBezTo>
                  <a:cubicBezTo>
                    <a:pt x="2" y="68"/>
                    <a:pt x="0" y="40"/>
                    <a:pt x="16" y="21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4" name="Freeform 100">
              <a:extLst>
                <a:ext uri="{FF2B5EF4-FFF2-40B4-BE49-F238E27FC236}">
                  <a16:creationId xmlns:a16="http://schemas.microsoft.com/office/drawing/2014/main" id="{29FE255B-0DBE-4BE6-A9A2-8CE4DBF30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2238"/>
              <a:ext cx="26" cy="27"/>
            </a:xfrm>
            <a:custGeom>
              <a:avLst/>
              <a:gdLst>
                <a:gd name="T0" fmla="*/ 4 w 26"/>
                <a:gd name="T1" fmla="*/ 6 h 27"/>
                <a:gd name="T2" fmla="*/ 20 w 26"/>
                <a:gd name="T3" fmla="*/ 5 h 27"/>
                <a:gd name="T4" fmla="*/ 22 w 26"/>
                <a:gd name="T5" fmla="*/ 22 h 27"/>
                <a:gd name="T6" fmla="*/ 5 w 26"/>
                <a:gd name="T7" fmla="*/ 23 h 27"/>
                <a:gd name="T8" fmla="*/ 4 w 26"/>
                <a:gd name="T9" fmla="*/ 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7">
                  <a:moveTo>
                    <a:pt x="4" y="6"/>
                  </a:moveTo>
                  <a:cubicBezTo>
                    <a:pt x="9" y="1"/>
                    <a:pt x="16" y="0"/>
                    <a:pt x="20" y="5"/>
                  </a:cubicBezTo>
                  <a:cubicBezTo>
                    <a:pt x="25" y="9"/>
                    <a:pt x="26" y="17"/>
                    <a:pt x="22" y="22"/>
                  </a:cubicBezTo>
                  <a:cubicBezTo>
                    <a:pt x="17" y="27"/>
                    <a:pt x="10" y="27"/>
                    <a:pt x="5" y="23"/>
                  </a:cubicBezTo>
                  <a:cubicBezTo>
                    <a:pt x="1" y="19"/>
                    <a:pt x="0" y="11"/>
                    <a:pt x="4" y="6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6" name="Oval 102">
              <a:extLst>
                <a:ext uri="{FF2B5EF4-FFF2-40B4-BE49-F238E27FC236}">
                  <a16:creationId xmlns:a16="http://schemas.microsoft.com/office/drawing/2014/main" id="{71EEEBCD-EAA9-4C04-A5D1-E0D64C600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497"/>
              <a:ext cx="551" cy="579"/>
            </a:xfrm>
            <a:prstGeom prst="ellipse">
              <a:avLst/>
            </a:prstGeom>
            <a:noFill/>
            <a:ln w="3810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7" name="Rectangle 103">
              <a:extLst>
                <a:ext uri="{FF2B5EF4-FFF2-40B4-BE49-F238E27FC236}">
                  <a16:creationId xmlns:a16="http://schemas.microsoft.com/office/drawing/2014/main" id="{97034716-2652-40C6-8A54-32C94548B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7" y="1719"/>
              <a:ext cx="25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Besparing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4">
              <a:extLst>
                <a:ext uri="{FF2B5EF4-FFF2-40B4-BE49-F238E27FC236}">
                  <a16:creationId xmlns:a16="http://schemas.microsoft.com/office/drawing/2014/main" id="{BBCD43DF-09F6-402B-B06C-2A46B1D00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" y="1789"/>
              <a:ext cx="43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drinkwatergebruik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5">
              <a:extLst>
                <a:ext uri="{FF2B5EF4-FFF2-40B4-BE49-F238E27FC236}">
                  <a16:creationId xmlns:a16="http://schemas.microsoft.com/office/drawing/2014/main" id="{95B6DAD2-8D35-4AFF-BDEF-1E54B7FA8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4" y="3136"/>
              <a:ext cx="191" cy="4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0B0503CD-532F-4BC3-840A-C65D12718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2"/>
            </a:xfrm>
            <a:custGeom>
              <a:avLst/>
              <a:gdLst>
                <a:gd name="T0" fmla="*/ 78 w 82"/>
                <a:gd name="T1" fmla="*/ 49 h 82"/>
                <a:gd name="T2" fmla="*/ 49 w 82"/>
                <a:gd name="T3" fmla="*/ 4 h 82"/>
                <a:gd name="T4" fmla="*/ 4 w 82"/>
                <a:gd name="T5" fmla="*/ 33 h 82"/>
                <a:gd name="T6" fmla="*/ 33 w 82"/>
                <a:gd name="T7" fmla="*/ 78 h 82"/>
                <a:gd name="T8" fmla="*/ 78 w 82"/>
                <a:gd name="T9" fmla="*/ 4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2">
                  <a:moveTo>
                    <a:pt x="78" y="49"/>
                  </a:moveTo>
                  <a:cubicBezTo>
                    <a:pt x="82" y="28"/>
                    <a:pt x="69" y="8"/>
                    <a:pt x="49" y="4"/>
                  </a:cubicBezTo>
                  <a:cubicBezTo>
                    <a:pt x="28" y="0"/>
                    <a:pt x="8" y="13"/>
                    <a:pt x="4" y="33"/>
                  </a:cubicBezTo>
                  <a:cubicBezTo>
                    <a:pt x="0" y="54"/>
                    <a:pt x="13" y="74"/>
                    <a:pt x="33" y="78"/>
                  </a:cubicBezTo>
                  <a:cubicBezTo>
                    <a:pt x="54" y="82"/>
                    <a:pt x="74" y="69"/>
                    <a:pt x="78" y="4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068DFCAB-384E-4A42-9DA2-7A41A99DB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3123"/>
              <a:ext cx="21" cy="21"/>
            </a:xfrm>
            <a:custGeom>
              <a:avLst/>
              <a:gdLst>
                <a:gd name="T0" fmla="*/ 20 w 21"/>
                <a:gd name="T1" fmla="*/ 13 h 21"/>
                <a:gd name="T2" fmla="*/ 12 w 21"/>
                <a:gd name="T3" fmla="*/ 1 h 21"/>
                <a:gd name="T4" fmla="*/ 1 w 21"/>
                <a:gd name="T5" fmla="*/ 8 h 21"/>
                <a:gd name="T6" fmla="*/ 8 w 21"/>
                <a:gd name="T7" fmla="*/ 20 h 21"/>
                <a:gd name="T8" fmla="*/ 20 w 21"/>
                <a:gd name="T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0" y="13"/>
                  </a:moveTo>
                  <a:cubicBezTo>
                    <a:pt x="21" y="7"/>
                    <a:pt x="17" y="2"/>
                    <a:pt x="12" y="1"/>
                  </a:cubicBezTo>
                  <a:cubicBezTo>
                    <a:pt x="7" y="0"/>
                    <a:pt x="2" y="3"/>
                    <a:pt x="1" y="8"/>
                  </a:cubicBezTo>
                  <a:cubicBezTo>
                    <a:pt x="0" y="14"/>
                    <a:pt x="3" y="19"/>
                    <a:pt x="8" y="20"/>
                  </a:cubicBezTo>
                  <a:cubicBezTo>
                    <a:pt x="14" y="21"/>
                    <a:pt x="19" y="18"/>
                    <a:pt x="20" y="13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Oval 109">
              <a:extLst>
                <a:ext uri="{FF2B5EF4-FFF2-40B4-BE49-F238E27FC236}">
                  <a16:creationId xmlns:a16="http://schemas.microsoft.com/office/drawing/2014/main" id="{78843EAE-932A-4163-ABBD-5DA350E91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0" y="2984"/>
              <a:ext cx="460" cy="485"/>
            </a:xfrm>
            <a:prstGeom prst="ellipse">
              <a:avLst/>
            </a:pr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Rectangle 110">
              <a:extLst>
                <a:ext uri="{FF2B5EF4-FFF2-40B4-BE49-F238E27FC236}">
                  <a16:creationId xmlns:a16="http://schemas.microsoft.com/office/drawing/2014/main" id="{19F5882C-7D10-4FA7-AC4F-2BDE66AD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3092"/>
              <a:ext cx="36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Regenwater zo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1">
              <a:extLst>
                <a:ext uri="{FF2B5EF4-FFF2-40B4-BE49-F238E27FC236}">
                  <a16:creationId xmlns:a16="http://schemas.microsoft.com/office/drawing/2014/main" id="{3D212F68-AA44-4A4B-901B-6A94B8258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3159"/>
              <a:ext cx="32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2">
              <a:extLst>
                <a:ext uri="{FF2B5EF4-FFF2-40B4-BE49-F238E27FC236}">
                  <a16:creationId xmlns:a16="http://schemas.microsoft.com/office/drawing/2014/main" id="{6CFFD826-39C3-43B2-8951-B4D6ACA0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229"/>
              <a:ext cx="16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lokaal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3">
              <a:extLst>
                <a:ext uri="{FF2B5EF4-FFF2-40B4-BE49-F238E27FC236}">
                  <a16:creationId xmlns:a16="http://schemas.microsoft.com/office/drawing/2014/main" id="{75B0E91A-C02F-4C51-B047-E901E390E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" y="3297"/>
              <a:ext cx="25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opvangen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Line 114">
              <a:extLst>
                <a:ext uri="{FF2B5EF4-FFF2-40B4-BE49-F238E27FC236}">
                  <a16:creationId xmlns:a16="http://schemas.microsoft.com/office/drawing/2014/main" id="{844B976E-CB78-4216-95E9-1334871A3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" y="2455"/>
              <a:ext cx="78" cy="3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E02B4025-D264-49C4-A2F5-9E7E64133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8"/>
              <a:ext cx="25" cy="27"/>
            </a:xfrm>
            <a:custGeom>
              <a:avLst/>
              <a:gdLst>
                <a:gd name="T0" fmla="*/ 93 w 102"/>
                <a:gd name="T1" fmla="*/ 34 h 102"/>
                <a:gd name="T2" fmla="*/ 34 w 102"/>
                <a:gd name="T3" fmla="*/ 9 h 102"/>
                <a:gd name="T4" fmla="*/ 9 w 102"/>
                <a:gd name="T5" fmla="*/ 67 h 102"/>
                <a:gd name="T6" fmla="*/ 67 w 102"/>
                <a:gd name="T7" fmla="*/ 93 h 102"/>
                <a:gd name="T8" fmla="*/ 93 w 102"/>
                <a:gd name="T9" fmla="*/ 3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2">
                  <a:moveTo>
                    <a:pt x="93" y="34"/>
                  </a:moveTo>
                  <a:cubicBezTo>
                    <a:pt x="84" y="11"/>
                    <a:pt x="58" y="0"/>
                    <a:pt x="34" y="9"/>
                  </a:cubicBezTo>
                  <a:cubicBezTo>
                    <a:pt x="11" y="18"/>
                    <a:pt x="0" y="44"/>
                    <a:pt x="9" y="67"/>
                  </a:cubicBezTo>
                  <a:cubicBezTo>
                    <a:pt x="18" y="90"/>
                    <a:pt x="44" y="102"/>
                    <a:pt x="67" y="93"/>
                  </a:cubicBezTo>
                  <a:cubicBezTo>
                    <a:pt x="90" y="84"/>
                    <a:pt x="102" y="58"/>
                    <a:pt x="93" y="3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B070306F-BE3C-4C17-8485-36222DE4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77"/>
              <a:ext cx="25" cy="28"/>
            </a:xfrm>
            <a:custGeom>
              <a:avLst/>
              <a:gdLst>
                <a:gd name="T0" fmla="*/ 23 w 25"/>
                <a:gd name="T1" fmla="*/ 10 h 28"/>
                <a:gd name="T2" fmla="*/ 8 w 25"/>
                <a:gd name="T3" fmla="*/ 3 h 28"/>
                <a:gd name="T4" fmla="*/ 2 w 25"/>
                <a:gd name="T5" fmla="*/ 18 h 28"/>
                <a:gd name="T6" fmla="*/ 17 w 25"/>
                <a:gd name="T7" fmla="*/ 25 h 28"/>
                <a:gd name="T8" fmla="*/ 23 w 2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23" y="10"/>
                  </a:moveTo>
                  <a:cubicBezTo>
                    <a:pt x="21" y="3"/>
                    <a:pt x="14" y="0"/>
                    <a:pt x="8" y="3"/>
                  </a:cubicBezTo>
                  <a:cubicBezTo>
                    <a:pt x="2" y="5"/>
                    <a:pt x="0" y="12"/>
                    <a:pt x="2" y="18"/>
                  </a:cubicBezTo>
                  <a:cubicBezTo>
                    <a:pt x="4" y="25"/>
                    <a:pt x="11" y="28"/>
                    <a:pt x="17" y="25"/>
                  </a:cubicBezTo>
                  <a:cubicBezTo>
                    <a:pt x="22" y="23"/>
                    <a:pt x="25" y="16"/>
                    <a:pt x="23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1" name="Oval 117">
              <a:extLst>
                <a:ext uri="{FF2B5EF4-FFF2-40B4-BE49-F238E27FC236}">
                  <a16:creationId xmlns:a16="http://schemas.microsoft.com/office/drawing/2014/main" id="{527083CE-F41B-40A7-9757-3F8298E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" y="2060"/>
              <a:ext cx="550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3" name="Rectangle 119">
              <a:extLst>
                <a:ext uri="{FF2B5EF4-FFF2-40B4-BE49-F238E27FC236}">
                  <a16:creationId xmlns:a16="http://schemas.microsoft.com/office/drawing/2014/main" id="{5681C5B1-46F3-47F0-8E55-784DEFD1C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1" y="2147"/>
              <a:ext cx="24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20">
              <a:extLst>
                <a:ext uri="{FF2B5EF4-FFF2-40B4-BE49-F238E27FC236}">
                  <a16:creationId xmlns:a16="http://schemas.microsoft.com/office/drawing/2014/main" id="{9B2535A0-B97B-413B-BD75-0ED395BC5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0" y="2216"/>
              <a:ext cx="40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knelpunten in de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21">
              <a:extLst>
                <a:ext uri="{FF2B5EF4-FFF2-40B4-BE49-F238E27FC236}">
                  <a16:creationId xmlns:a16="http://schemas.microsoft.com/office/drawing/2014/main" id="{A4FB2E9F-66CF-4189-B2C4-CC7186930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9" y="2284"/>
              <a:ext cx="1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22">
              <a:extLst>
                <a:ext uri="{FF2B5EF4-FFF2-40B4-BE49-F238E27FC236}">
                  <a16:creationId xmlns:a16="http://schemas.microsoft.com/office/drawing/2014/main" id="{AE107E7A-9E62-49D8-9155-A81915C1D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8" y="2284"/>
              <a:ext cx="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3">
              <a:extLst>
                <a:ext uri="{FF2B5EF4-FFF2-40B4-BE49-F238E27FC236}">
                  <a16:creationId xmlns:a16="http://schemas.microsoft.com/office/drawing/2014/main" id="{549C00F6-AE5D-425F-8A30-CAB66AAF8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5" y="2284"/>
              <a:ext cx="4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4">
              <a:extLst>
                <a:ext uri="{FF2B5EF4-FFF2-40B4-BE49-F238E27FC236}">
                  <a16:creationId xmlns:a16="http://schemas.microsoft.com/office/drawing/2014/main" id="{E0BBD350-6F6C-4C20-A91B-43CA05ABA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7" y="2284"/>
              <a:ext cx="9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5">
              <a:extLst>
                <a:ext uri="{FF2B5EF4-FFF2-40B4-BE49-F238E27FC236}">
                  <a16:creationId xmlns:a16="http://schemas.microsoft.com/office/drawing/2014/main" id="{4AB05C84-EABB-4F5A-85AC-C11C3CEE5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6" y="2351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luchtkwaliteit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0" name="Rectangle 126">
              <a:extLst>
                <a:ext uri="{FF2B5EF4-FFF2-40B4-BE49-F238E27FC236}">
                  <a16:creationId xmlns:a16="http://schemas.microsoft.com/office/drawing/2014/main" id="{5051AC6A-8650-461F-A34A-EF6CC789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5" y="2421"/>
              <a:ext cx="43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vanuit de riolering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Rectangle 127">
              <a:extLst>
                <a:ext uri="{FF2B5EF4-FFF2-40B4-BE49-F238E27FC236}">
                  <a16:creationId xmlns:a16="http://schemas.microsoft.com/office/drawing/2014/main" id="{50870925-20BC-4D4A-8B95-83A8773A4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7" y="2489"/>
              <a:ext cx="2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gemalen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Line 128">
              <a:extLst>
                <a:ext uri="{FF2B5EF4-FFF2-40B4-BE49-F238E27FC236}">
                  <a16:creationId xmlns:a16="http://schemas.microsoft.com/office/drawing/2014/main" id="{269FBF2B-213D-42A0-A550-15EC2361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85" y="2556"/>
              <a:ext cx="288" cy="21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D51ACDA8-0FCB-4A10-A89A-DBE5B214B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77 w 78"/>
                <a:gd name="T1" fmla="*/ 37 h 79"/>
                <a:gd name="T2" fmla="*/ 37 w 78"/>
                <a:gd name="T3" fmla="*/ 2 h 79"/>
                <a:gd name="T4" fmla="*/ 1 w 78"/>
                <a:gd name="T5" fmla="*/ 42 h 79"/>
                <a:gd name="T6" fmla="*/ 42 w 78"/>
                <a:gd name="T7" fmla="*/ 77 h 79"/>
                <a:gd name="T8" fmla="*/ 77 w 78"/>
                <a:gd name="T9" fmla="*/ 3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79">
                  <a:moveTo>
                    <a:pt x="77" y="37"/>
                  </a:moveTo>
                  <a:cubicBezTo>
                    <a:pt x="75" y="16"/>
                    <a:pt x="57" y="0"/>
                    <a:pt x="37" y="2"/>
                  </a:cubicBezTo>
                  <a:cubicBezTo>
                    <a:pt x="16" y="3"/>
                    <a:pt x="0" y="21"/>
                    <a:pt x="1" y="42"/>
                  </a:cubicBezTo>
                  <a:cubicBezTo>
                    <a:pt x="3" y="63"/>
                    <a:pt x="21" y="79"/>
                    <a:pt x="42" y="77"/>
                  </a:cubicBezTo>
                  <a:cubicBezTo>
                    <a:pt x="63" y="76"/>
                    <a:pt x="78" y="58"/>
                    <a:pt x="77" y="37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1D917EB7-C3B2-40FA-95AC-7785A908B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567"/>
              <a:ext cx="19" cy="21"/>
            </a:xfrm>
            <a:custGeom>
              <a:avLst/>
              <a:gdLst>
                <a:gd name="T0" fmla="*/ 19 w 19"/>
                <a:gd name="T1" fmla="*/ 10 h 21"/>
                <a:gd name="T2" fmla="*/ 9 w 19"/>
                <a:gd name="T3" fmla="*/ 0 h 21"/>
                <a:gd name="T4" fmla="*/ 0 w 19"/>
                <a:gd name="T5" fmla="*/ 11 h 21"/>
                <a:gd name="T6" fmla="*/ 10 w 19"/>
                <a:gd name="T7" fmla="*/ 20 h 21"/>
                <a:gd name="T8" fmla="*/ 19 w 19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19" y="10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5" y="21"/>
                    <a:pt x="10" y="20"/>
                  </a:cubicBezTo>
                  <a:cubicBezTo>
                    <a:pt x="16" y="20"/>
                    <a:pt x="19" y="15"/>
                    <a:pt x="19" y="1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5" name="Oval 131">
              <a:extLst>
                <a:ext uri="{FF2B5EF4-FFF2-40B4-BE49-F238E27FC236}">
                  <a16:creationId xmlns:a16="http://schemas.microsoft.com/office/drawing/2014/main" id="{F79A9687-E514-4754-AE3A-54954609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3" y="2298"/>
              <a:ext cx="460" cy="4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7" name="Rectangle 133">
              <a:extLst>
                <a:ext uri="{FF2B5EF4-FFF2-40B4-BE49-F238E27FC236}">
                  <a16:creationId xmlns:a16="http://schemas.microsoft.com/office/drawing/2014/main" id="{02B0D830-5B0F-4444-A727-1D7F38BC6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7" y="2474"/>
              <a:ext cx="36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Hergebruik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Rectangle 134">
              <a:extLst>
                <a:ext uri="{FF2B5EF4-FFF2-40B4-BE49-F238E27FC236}">
                  <a16:creationId xmlns:a16="http://schemas.microsoft.com/office/drawing/2014/main" id="{CAD85A4F-9764-4D21-B2E1-EE0F1DF80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" y="2541"/>
              <a:ext cx="2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zoet 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135">
              <a:extLst>
                <a:ext uri="{FF2B5EF4-FFF2-40B4-BE49-F238E27FC236}">
                  <a16:creationId xmlns:a16="http://schemas.microsoft.com/office/drawing/2014/main" id="{4581C408-8FD5-447C-BD93-9CE14C22D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1" y="3265"/>
              <a:ext cx="338" cy="296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0" name="Freeform 136">
              <a:extLst>
                <a:ext uri="{FF2B5EF4-FFF2-40B4-BE49-F238E27FC236}">
                  <a16:creationId xmlns:a16="http://schemas.microsoft.com/office/drawing/2014/main" id="{01B6D6BE-EF5D-4189-A65B-382F02DA4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80 w 95"/>
                <a:gd name="T1" fmla="*/ 74 h 95"/>
                <a:gd name="T2" fmla="*/ 75 w 95"/>
                <a:gd name="T3" fmla="*/ 15 h 95"/>
                <a:gd name="T4" fmla="*/ 15 w 95"/>
                <a:gd name="T5" fmla="*/ 21 h 95"/>
                <a:gd name="T6" fmla="*/ 21 w 95"/>
                <a:gd name="T7" fmla="*/ 80 h 95"/>
                <a:gd name="T8" fmla="*/ 80 w 95"/>
                <a:gd name="T9" fmla="*/ 7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95">
                  <a:moveTo>
                    <a:pt x="80" y="74"/>
                  </a:moveTo>
                  <a:cubicBezTo>
                    <a:pt x="95" y="57"/>
                    <a:pt x="92" y="30"/>
                    <a:pt x="75" y="15"/>
                  </a:cubicBezTo>
                  <a:cubicBezTo>
                    <a:pt x="57" y="0"/>
                    <a:pt x="30" y="3"/>
                    <a:pt x="15" y="21"/>
                  </a:cubicBezTo>
                  <a:cubicBezTo>
                    <a:pt x="0" y="38"/>
                    <a:pt x="3" y="65"/>
                    <a:pt x="21" y="80"/>
                  </a:cubicBezTo>
                  <a:cubicBezTo>
                    <a:pt x="38" y="95"/>
                    <a:pt x="65" y="92"/>
                    <a:pt x="80" y="74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1" name="Freeform 137">
              <a:extLst>
                <a:ext uri="{FF2B5EF4-FFF2-40B4-BE49-F238E27FC236}">
                  <a16:creationId xmlns:a16="http://schemas.microsoft.com/office/drawing/2014/main" id="{EE74E07E-B841-4AA6-9A36-DEB81A3E3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0" y="3245"/>
              <a:ext cx="25" cy="26"/>
            </a:xfrm>
            <a:custGeom>
              <a:avLst/>
              <a:gdLst>
                <a:gd name="T0" fmla="*/ 21 w 25"/>
                <a:gd name="T1" fmla="*/ 20 h 26"/>
                <a:gd name="T2" fmla="*/ 19 w 25"/>
                <a:gd name="T3" fmla="*/ 4 h 26"/>
                <a:gd name="T4" fmla="*/ 4 w 25"/>
                <a:gd name="T5" fmla="*/ 6 h 26"/>
                <a:gd name="T6" fmla="*/ 6 w 25"/>
                <a:gd name="T7" fmla="*/ 22 h 26"/>
                <a:gd name="T8" fmla="*/ 21 w 25"/>
                <a:gd name="T9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1" y="20"/>
                  </a:moveTo>
                  <a:cubicBezTo>
                    <a:pt x="25" y="15"/>
                    <a:pt x="24" y="8"/>
                    <a:pt x="19" y="4"/>
                  </a:cubicBezTo>
                  <a:cubicBezTo>
                    <a:pt x="15" y="0"/>
                    <a:pt x="8" y="1"/>
                    <a:pt x="4" y="6"/>
                  </a:cubicBezTo>
                  <a:cubicBezTo>
                    <a:pt x="0" y="10"/>
                    <a:pt x="1" y="18"/>
                    <a:pt x="6" y="22"/>
                  </a:cubicBezTo>
                  <a:cubicBezTo>
                    <a:pt x="10" y="26"/>
                    <a:pt x="17" y="25"/>
                    <a:pt x="21" y="20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2" name="Oval 138">
              <a:extLst>
                <a:ext uri="{FF2B5EF4-FFF2-40B4-BE49-F238E27FC236}">
                  <a16:creationId xmlns:a16="http://schemas.microsoft.com/office/drawing/2014/main" id="{3AD7221A-ADAE-4820-8E3B-122379AB2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9" y="3464"/>
              <a:ext cx="514" cy="54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4" name="Rectangle 140">
              <a:extLst>
                <a:ext uri="{FF2B5EF4-FFF2-40B4-BE49-F238E27FC236}">
                  <a16:creationId xmlns:a16="http://schemas.microsoft.com/office/drawing/2014/main" id="{99159722-A798-4A04-9B7B-7343DCA14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7" y="3496"/>
              <a:ext cx="33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41">
              <a:extLst>
                <a:ext uri="{FF2B5EF4-FFF2-40B4-BE49-F238E27FC236}">
                  <a16:creationId xmlns:a16="http://schemas.microsoft.com/office/drawing/2014/main" id="{C4669207-E012-491C-BD7B-6FC7C8837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" y="3566"/>
              <a:ext cx="25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aantal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42">
              <a:extLst>
                <a:ext uri="{FF2B5EF4-FFF2-40B4-BE49-F238E27FC236}">
                  <a16:creationId xmlns:a16="http://schemas.microsoft.com/office/drawing/2014/main" id="{BD847EB5-2BBC-4B4B-B1C1-6F4DCBCBC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2" y="3634"/>
              <a:ext cx="1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milieu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43">
              <a:extLst>
                <a:ext uri="{FF2B5EF4-FFF2-40B4-BE49-F238E27FC236}">
                  <a16:creationId xmlns:a16="http://schemas.microsoft.com/office/drawing/2014/main" id="{D23D7BC8-BFD3-4825-8530-009F2C57C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8" y="3634"/>
              <a:ext cx="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44">
              <a:extLst>
                <a:ext uri="{FF2B5EF4-FFF2-40B4-BE49-F238E27FC236}">
                  <a16:creationId xmlns:a16="http://schemas.microsoft.com/office/drawing/2014/main" id="{9DD55524-53D6-4047-91AE-A1292ED9B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6" y="3703"/>
              <a:ext cx="357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incidenten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45">
              <a:extLst>
                <a:ext uri="{FF2B5EF4-FFF2-40B4-BE49-F238E27FC236}">
                  <a16:creationId xmlns:a16="http://schemas.microsoft.com/office/drawing/2014/main" id="{4D36203A-A3B6-4ECE-B0B9-5DBE440B6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" y="3771"/>
              <a:ext cx="30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ongezuiverd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46">
              <a:extLst>
                <a:ext uri="{FF2B5EF4-FFF2-40B4-BE49-F238E27FC236}">
                  <a16:creationId xmlns:a16="http://schemas.microsoft.com/office/drawing/2014/main" id="{A31041B5-D1DB-4B62-812C-1A5DDD1FF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5" y="3838"/>
              <a:ext cx="37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47">
              <a:extLst>
                <a:ext uri="{FF2B5EF4-FFF2-40B4-BE49-F238E27FC236}">
                  <a16:creationId xmlns:a16="http://schemas.microsoft.com/office/drawing/2014/main" id="{16710D9D-BB34-4814-9A27-B77F872B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0" y="3908"/>
              <a:ext cx="32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de omgeving.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618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4FB7C0-A350-42D4-8425-219BBFF23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052F19-C490-45B1-B454-F8CAE9FBF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Toelichting op de </a:t>
            </a:r>
            <a:r>
              <a:rPr lang="nl-NL" dirty="0" err="1"/>
              <a:t>KPI’s</a:t>
            </a:r>
            <a:r>
              <a:rPr lang="nl-NL" dirty="0"/>
              <a:t> en de onderliggende </a:t>
            </a:r>
            <a:r>
              <a:rPr lang="nl-NL" dirty="0" err="1"/>
              <a:t>PI’s</a:t>
            </a:r>
            <a:endParaRPr lang="nl-NL" dirty="0"/>
          </a:p>
          <a:p>
            <a:r>
              <a:rPr lang="nl-NL" dirty="0" err="1"/>
              <a:t>Mentimeter</a:t>
            </a:r>
            <a:endParaRPr lang="nl-NL" dirty="0"/>
          </a:p>
          <a:p>
            <a:pPr lvl="1"/>
            <a:r>
              <a:rPr lang="nl-NL" dirty="0"/>
              <a:t>4 checkvragen</a:t>
            </a:r>
          </a:p>
          <a:p>
            <a:pPr lvl="1"/>
            <a:r>
              <a:rPr lang="nl-NL" dirty="0"/>
              <a:t>4 stellingen</a:t>
            </a:r>
          </a:p>
        </p:txBody>
      </p:sp>
    </p:spTree>
    <p:extLst>
      <p:ext uri="{BB962C8B-B14F-4D97-AF65-F5344CB8AC3E}">
        <p14:creationId xmlns:p14="http://schemas.microsoft.com/office/powerpoint/2010/main" val="2038786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753B1C-44F9-4114-85C5-EC6CFB5A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PI’s</a:t>
            </a:r>
            <a:r>
              <a:rPr lang="nl-NL" dirty="0"/>
              <a:t> Kwetsbaarheid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6D0A2C-C6CA-48C8-BCF3-61B7E39BE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	De onderbezetting wordt verminderd naar 5%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Sleutelposities zijn bezet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NAD is een volwaardige netwerkorganisatie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NAD-partners hebben een gezamenlijk NAD Dataplatform en 	stellen hun gegevens beschikbaar  </a:t>
            </a:r>
          </a:p>
        </p:txBody>
      </p:sp>
      <p:pic>
        <p:nvPicPr>
          <p:cNvPr id="5" name="Graphic 4" descr="Zakelijke groei">
            <a:extLst>
              <a:ext uri="{FF2B5EF4-FFF2-40B4-BE49-F238E27FC236}">
                <a16:creationId xmlns:a16="http://schemas.microsoft.com/office/drawing/2014/main" id="{42E7D705-5AB7-4519-A772-E9E9D4CFC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436" y="1752827"/>
            <a:ext cx="914400" cy="914400"/>
          </a:xfrm>
          <a:prstGeom prst="rect">
            <a:avLst/>
          </a:prstGeom>
        </p:spPr>
      </p:pic>
      <p:pic>
        <p:nvPicPr>
          <p:cNvPr id="7" name="Graphic 6" descr="Vergadering">
            <a:extLst>
              <a:ext uri="{FF2B5EF4-FFF2-40B4-BE49-F238E27FC236}">
                <a16:creationId xmlns:a16="http://schemas.microsoft.com/office/drawing/2014/main" id="{EF5459C2-C26D-46AD-A315-D695AB80F7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1436" y="2740025"/>
            <a:ext cx="914400" cy="914400"/>
          </a:xfrm>
          <a:prstGeom prst="rect">
            <a:avLst/>
          </a:prstGeom>
        </p:spPr>
      </p:pic>
      <p:pic>
        <p:nvPicPr>
          <p:cNvPr id="9" name="Graphic 8" descr="Verbindingen">
            <a:extLst>
              <a:ext uri="{FF2B5EF4-FFF2-40B4-BE49-F238E27FC236}">
                <a16:creationId xmlns:a16="http://schemas.microsoft.com/office/drawing/2014/main" id="{15034140-2182-451B-9531-3D91C0BD67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1436" y="3789362"/>
            <a:ext cx="914400" cy="914400"/>
          </a:xfrm>
          <a:prstGeom prst="rect">
            <a:avLst/>
          </a:prstGeom>
        </p:spPr>
      </p:pic>
      <p:pic>
        <p:nvPicPr>
          <p:cNvPr id="11" name="Graphic 10" descr="Cloud Computing">
            <a:extLst>
              <a:ext uri="{FF2B5EF4-FFF2-40B4-BE49-F238E27FC236}">
                <a16:creationId xmlns:a16="http://schemas.microsoft.com/office/drawing/2014/main" id="{1BA3507A-A3AF-4E06-A17E-031AD3D1CA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1436" y="487283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68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57595-DC9E-4C8A-9CC0-65B32837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PI’s</a:t>
            </a:r>
            <a:r>
              <a:rPr lang="nl-NL" dirty="0"/>
              <a:t> 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0CD36C-A254-4FB0-9857-B9AF76F31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	De rioolheffingen en de zuiveringsheffing</a:t>
            </a:r>
          </a:p>
          <a:p>
            <a:pPr lvl="2"/>
            <a:r>
              <a:rPr lang="nl-NL" dirty="0"/>
              <a:t>We streven naar een zo klein mogelijke stijging van de gezamenlijke heffingen, waarbij we het bereikte doel in de periode van 2013-2020 van 30 miljoen euro besparing per jaar vasthouden.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	De onderbouwing van de maatschappelijke meerwaarde 	(waterwinst)</a:t>
            </a:r>
          </a:p>
          <a:p>
            <a:pPr lvl="2"/>
            <a:r>
              <a:rPr lang="nl-NL" dirty="0"/>
              <a:t>De onderbouwing van drie belangrijke investeringen voor klimaatadaptatie en verduurzaming vindt plaats door middel van Maatschappelijke Kosten Baten </a:t>
            </a:r>
            <a:r>
              <a:rPr lang="nl-NL" dirty="0" err="1"/>
              <a:t>Analyse’s</a:t>
            </a:r>
            <a:r>
              <a:rPr lang="nl-NL" dirty="0"/>
              <a:t> (</a:t>
            </a:r>
            <a:r>
              <a:rPr lang="nl-NL" dirty="0" err="1"/>
              <a:t>MKBA’s</a:t>
            </a:r>
            <a:r>
              <a:rPr lang="nl-NL" dirty="0"/>
              <a:t>).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B81C6A3-30CA-4D93-8127-3B7D3D76B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62486"/>
            <a:ext cx="747115" cy="75826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94E1BBD-98A3-4136-9574-397008A5D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06274"/>
            <a:ext cx="736288" cy="75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8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4860832-27F3-4D30-9288-7521D2491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6DAAD4DA-AA9F-4A4D-AD0B-0FB2286B3D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A4F5EC98-FDFD-4158-9C16-CD770B1F2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26D1C0DA-68C2-40A2-BCCA-D14FB5EF2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1B67FFD7-72F1-4435-9C33-DFFE87F9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15CE66C6-629F-44D9-A0BC-D2F4E7AF5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FEAAAFC3-1B1C-4F1C-AC4E-ED0ACA4AE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E2C81DA9-A0C9-4C54-A2F0-A3EC14F2B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B7EA41DD-7957-42FB-BD48-E502F81F6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E33D6F3E-9CCB-4053-B8C1-5260829C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D533B393-4D8F-4FB8-AA9D-BA218F443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433765B0-52BC-4442-BC45-8EDFBF593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B911B231-DD22-4BC7-A325-2B6831481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800DA13B-507D-4901-AF60-F99485FC1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DAB727E1-099C-4F62-9ED1-46CD895C6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4D1E585E-A63F-42DE-BF5F-B0B390B29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D8FCC810-4482-4E43-9102-2B87386E7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EC977192-4383-4D76-8DB3-B93ADD739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id="{09DCD44A-4779-4898-862E-A220810CA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3">
              <a:extLst>
                <a:ext uri="{FF2B5EF4-FFF2-40B4-BE49-F238E27FC236}">
                  <a16:creationId xmlns:a16="http://schemas.microsoft.com/office/drawing/2014/main" id="{F7516DF1-08D6-4FF0-A1A1-95A260F1D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24">
              <a:extLst>
                <a:ext uri="{FF2B5EF4-FFF2-40B4-BE49-F238E27FC236}">
                  <a16:creationId xmlns:a16="http://schemas.microsoft.com/office/drawing/2014/main" id="{F74092EA-F950-4DF2-8646-60F26E811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25">
              <a:extLst>
                <a:ext uri="{FF2B5EF4-FFF2-40B4-BE49-F238E27FC236}">
                  <a16:creationId xmlns:a16="http://schemas.microsoft.com/office/drawing/2014/main" id="{09A3177B-1E64-4081-B8C6-3D7C8786D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A915D94-ED03-4102-BCE0-064F4621C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694" y="630936"/>
            <a:ext cx="7477294" cy="1353312"/>
          </a:xfrm>
        </p:spPr>
        <p:txBody>
          <a:bodyPr anchor="b">
            <a:normAutofit/>
          </a:bodyPr>
          <a:lstStyle/>
          <a:p>
            <a:r>
              <a:rPr lang="nl-NL" sz="4000" dirty="0" err="1"/>
              <a:t>KPI’s</a:t>
            </a:r>
            <a:r>
              <a:rPr lang="nl-NL" sz="4000" dirty="0"/>
              <a:t> als basis van de Doelmonitor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B0380C-5C0D-48E2-97FC-B3A18DA4B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9080" y="2157984"/>
            <a:ext cx="6675120" cy="389534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500" dirty="0"/>
              <a:t>De doelmonitor werkt met </a:t>
            </a:r>
            <a:r>
              <a:rPr lang="nl-NL" sz="1500" dirty="0" err="1"/>
              <a:t>KPI’s</a:t>
            </a:r>
            <a:r>
              <a:rPr lang="nl-NL" sz="1500" dirty="0"/>
              <a:t> (Kern Prestatie Indicatoren) die zijn uitgewerkt in onderliggende prestatie-indicatoren (</a:t>
            </a:r>
            <a:r>
              <a:rPr lang="nl-NL" sz="1500" dirty="0" err="1"/>
              <a:t>PI’s</a:t>
            </a:r>
            <a:r>
              <a:rPr lang="nl-NL" sz="1500" dirty="0"/>
              <a:t>). De huidige </a:t>
            </a:r>
            <a:r>
              <a:rPr lang="nl-NL" sz="1500" dirty="0" err="1"/>
              <a:t>KPI’s</a:t>
            </a:r>
            <a:r>
              <a:rPr lang="nl-NL" sz="1500" dirty="0"/>
              <a:t> (doelen) van het NAD zijn:</a:t>
            </a:r>
          </a:p>
          <a:p>
            <a:pPr lvl="1"/>
            <a:r>
              <a:rPr lang="nl-NL" sz="1500" dirty="0"/>
              <a:t>Kwaliteit, klimaatadaptatie en duurzaam omgaan met water</a:t>
            </a:r>
          </a:p>
          <a:p>
            <a:pPr lvl="2"/>
            <a:r>
              <a:rPr lang="nl-NL" sz="1400" dirty="0"/>
              <a:t>14 </a:t>
            </a:r>
            <a:r>
              <a:rPr lang="nl-NL" sz="1400" dirty="0" err="1"/>
              <a:t>PI’s</a:t>
            </a:r>
            <a:endParaRPr lang="nl-NL" sz="1400" dirty="0"/>
          </a:p>
          <a:p>
            <a:pPr lvl="1"/>
            <a:r>
              <a:rPr lang="nl-NL" sz="1500" dirty="0"/>
              <a:t>Kwetsbaarheid: vermindering van de kwetsbaarheid</a:t>
            </a:r>
          </a:p>
          <a:p>
            <a:pPr lvl="2"/>
            <a:r>
              <a:rPr lang="nl-NL" sz="1400" dirty="0"/>
              <a:t>4 </a:t>
            </a:r>
            <a:r>
              <a:rPr lang="nl-NL" sz="1400" dirty="0" err="1"/>
              <a:t>PI’s</a:t>
            </a:r>
            <a:endParaRPr lang="nl-NL" sz="1400" dirty="0"/>
          </a:p>
          <a:p>
            <a:pPr lvl="1"/>
            <a:r>
              <a:rPr lang="nl-NL" sz="1500" dirty="0"/>
              <a:t>Kosten: minder-meerkosten</a:t>
            </a:r>
          </a:p>
          <a:p>
            <a:pPr lvl="2"/>
            <a:r>
              <a:rPr lang="nl-NL" sz="1400" dirty="0"/>
              <a:t>2 </a:t>
            </a:r>
            <a:r>
              <a:rPr lang="nl-NL" sz="1400" dirty="0" err="1"/>
              <a:t>PI’s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874602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18F1E-0C86-4D42-A101-16081A62F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kan je ze vinden?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03FDCE3-738E-4FAF-A22E-B6E59DA2C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0468" y="1926077"/>
            <a:ext cx="7898860" cy="394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15D94-ED03-4102-BCE0-064F4621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PI’s Kwaliteit</a:t>
            </a:r>
            <a:endParaRPr lang="nl-NL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A8C9D031-B5EC-47C0-BD55-602872C46D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7"/>
            <a:ext cx="12260264" cy="4949826"/>
            <a:chOff x="12" y="1086"/>
            <a:chExt cx="7723" cy="31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78376259-AA8E-40F2-862A-21716D2F0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E2EF2103-3639-41D3-A29A-306CCBAEB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BF4225D8-E6F4-490B-A0D4-2030F90FC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722AF33-C4B3-4C5C-9AF1-3883C1BE4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FBC3ACC5-6894-46A9-81D1-6EB9FF32E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8C35D84E-B35D-4C5E-837B-510B75A92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2D224A48-17D8-4C67-9E62-C81F38F6C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29A780A4-0828-48E3-BD27-FA7A8925B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3E3013CA-EA72-4A5E-921C-7B032C586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497A6114-E216-4EAB-88AF-3C75FDA5A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F2F36EFD-46F6-43ED-8E8F-94661B19E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8FC1C9B9-E704-4689-A594-F33B4F065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34750A63-14AE-4796-88B4-49BE2166B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EDD73049-6657-4662-993B-CA87BD5A9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10FC16F1-25B1-4F97-9966-071D503E9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31CC9284-2886-4432-8387-130855ED1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6A785204-DB09-44EA-B62E-C5DA76C4C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">
              <a:extLst>
                <a:ext uri="{FF2B5EF4-FFF2-40B4-BE49-F238E27FC236}">
                  <a16:creationId xmlns:a16="http://schemas.microsoft.com/office/drawing/2014/main" id="{69252A0F-1ADA-483D-B040-E86167B3B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Rectangle 23">
              <a:extLst>
                <a:ext uri="{FF2B5EF4-FFF2-40B4-BE49-F238E27FC236}">
                  <a16:creationId xmlns:a16="http://schemas.microsoft.com/office/drawing/2014/main" id="{01F31471-AAF2-43D1-A856-651936EBE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4">
              <a:extLst>
                <a:ext uri="{FF2B5EF4-FFF2-40B4-BE49-F238E27FC236}">
                  <a16:creationId xmlns:a16="http://schemas.microsoft.com/office/drawing/2014/main" id="{7F6C8EE7-A89C-4CA2-8CC6-BCC56ABF0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FE77C4DE-F401-408D-8754-FB09D3C05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EFFE4182-CE0C-4B8D-BBD6-55F3CA6F6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6BE27BEC-D103-403D-B6BD-718F5E001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BA524AEB-EDD2-45D9-B4B1-742478AC13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1AB433B8-AFAF-42CC-AD98-BB249B222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FD080AB0-E566-4C1D-8ACD-9C4F25AB8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B2808D06-B842-47B1-AAC1-CE6B265F1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56817DD1-9F07-432A-A923-FDA30503E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896180D4-C4BF-4E99-B255-F0452AC93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2564F984-3771-41F5-9325-D0E904E6D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9BE2D7FD-64B8-4954-A1DE-980C57123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2AF9DFA0-FD00-426F-BC31-56597969D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B49945C7-844E-4BFA-A8F9-3B5D6C7C2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B36E3AC5-4AEB-4EF4-A99C-F185CCB0E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Rectangle 40">
              <a:extLst>
                <a:ext uri="{FF2B5EF4-FFF2-40B4-BE49-F238E27FC236}">
                  <a16:creationId xmlns:a16="http://schemas.microsoft.com/office/drawing/2014/main" id="{E66AA0C2-58CB-4158-967E-BFE743160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Rectangle 41">
              <a:extLst>
                <a:ext uri="{FF2B5EF4-FFF2-40B4-BE49-F238E27FC236}">
                  <a16:creationId xmlns:a16="http://schemas.microsoft.com/office/drawing/2014/main" id="{92B0B558-6F0D-4FF6-9F08-72E9FDCDB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42">
              <a:extLst>
                <a:ext uri="{FF2B5EF4-FFF2-40B4-BE49-F238E27FC236}">
                  <a16:creationId xmlns:a16="http://schemas.microsoft.com/office/drawing/2014/main" id="{778B9280-EEEF-444E-8254-9C154F237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01F2003B-C41B-43D7-8C83-040449F19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4BE30A64-5CEE-4CF1-9693-A3A22DF8A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5">
              <a:extLst>
                <a:ext uri="{FF2B5EF4-FFF2-40B4-BE49-F238E27FC236}">
                  <a16:creationId xmlns:a16="http://schemas.microsoft.com/office/drawing/2014/main" id="{8F6F43A8-236C-4443-9133-0889A5B8A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6">
              <a:extLst>
                <a:ext uri="{FF2B5EF4-FFF2-40B4-BE49-F238E27FC236}">
                  <a16:creationId xmlns:a16="http://schemas.microsoft.com/office/drawing/2014/main" id="{36FDDA4F-2E1D-4F13-AEA0-1EE7724F1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647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52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14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368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>
            <a:extLst>
              <a:ext uri="{FF2B5EF4-FFF2-40B4-BE49-F238E27FC236}">
                <a16:creationId xmlns:a16="http://schemas.microsoft.com/office/drawing/2014/main" id="{F781CA51-128D-443A-97D8-4E60A8E5BE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050" y="1724026"/>
            <a:ext cx="12260263" cy="4949825"/>
            <a:chOff x="12" y="1086"/>
            <a:chExt cx="7723" cy="3118"/>
          </a:xfrm>
        </p:grpSpPr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4D9CDDB6-29B2-4D54-A283-CEB47BC32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E9C5196-01ED-4756-A067-422D59A65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2217"/>
              <a:ext cx="614" cy="646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C93497E-0B29-4A37-815E-D3B4B2BA5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AF48658-5153-4CE4-A3A7-9DB26F83A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571"/>
              <a:ext cx="614" cy="646"/>
            </a:xfrm>
            <a:custGeom>
              <a:avLst/>
              <a:gdLst>
                <a:gd name="T0" fmla="*/ 0 w 614"/>
                <a:gd name="T1" fmla="*/ 646 h 646"/>
                <a:gd name="T2" fmla="*/ 307 w 614"/>
                <a:gd name="T3" fmla="*/ 0 h 646"/>
                <a:gd name="T4" fmla="*/ 614 w 614"/>
                <a:gd name="T5" fmla="*/ 646 h 646"/>
                <a:gd name="T6" fmla="*/ 0 w 614"/>
                <a:gd name="T7" fmla="*/ 646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4" h="646">
                  <a:moveTo>
                    <a:pt x="0" y="646"/>
                  </a:moveTo>
                  <a:lnTo>
                    <a:pt x="307" y="0"/>
                  </a:lnTo>
                  <a:lnTo>
                    <a:pt x="614" y="646"/>
                  </a:lnTo>
                  <a:lnTo>
                    <a:pt x="0" y="646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74F26BE-5382-4BD0-9031-71211BCAB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EEBDDCD5-8477-49F9-BC09-2C7153B81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2" y="2357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AC65A74-7BF7-4F1D-BB6E-B4779A436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D4A0835-2437-4629-9A18-D1BD55AA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7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8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8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2602013-695B-4792-8B0D-6FD7B4EEE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28FAF1-73B7-4335-AD58-D6902EF3D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4" y="1086"/>
              <a:ext cx="292" cy="452"/>
            </a:xfrm>
            <a:custGeom>
              <a:avLst/>
              <a:gdLst>
                <a:gd name="T0" fmla="*/ 146 w 292"/>
                <a:gd name="T1" fmla="*/ 452 h 452"/>
                <a:gd name="T2" fmla="*/ 292 w 292"/>
                <a:gd name="T3" fmla="*/ 298 h 452"/>
                <a:gd name="T4" fmla="*/ 258 w 292"/>
                <a:gd name="T5" fmla="*/ 262 h 452"/>
                <a:gd name="T6" fmla="*/ 170 w 292"/>
                <a:gd name="T7" fmla="*/ 354 h 452"/>
                <a:gd name="T8" fmla="*/ 170 w 292"/>
                <a:gd name="T9" fmla="*/ 0 h 452"/>
                <a:gd name="T10" fmla="*/ 122 w 292"/>
                <a:gd name="T11" fmla="*/ 0 h 452"/>
                <a:gd name="T12" fmla="*/ 122 w 292"/>
                <a:gd name="T13" fmla="*/ 354 h 452"/>
                <a:gd name="T14" fmla="*/ 34 w 292"/>
                <a:gd name="T15" fmla="*/ 262 h 452"/>
                <a:gd name="T16" fmla="*/ 0 w 292"/>
                <a:gd name="T17" fmla="*/ 298 h 452"/>
                <a:gd name="T18" fmla="*/ 146 w 292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452">
                  <a:moveTo>
                    <a:pt x="146" y="452"/>
                  </a:moveTo>
                  <a:lnTo>
                    <a:pt x="292" y="298"/>
                  </a:lnTo>
                  <a:lnTo>
                    <a:pt x="258" y="262"/>
                  </a:lnTo>
                  <a:lnTo>
                    <a:pt x="170" y="354"/>
                  </a:lnTo>
                  <a:lnTo>
                    <a:pt x="170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4" y="262"/>
                  </a:lnTo>
                  <a:lnTo>
                    <a:pt x="0" y="298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E265A897-9320-4876-BCD1-C83BE9D0D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7" y="1188"/>
              <a:ext cx="3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Hemelwater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43644C9D-B4A5-448F-A5AC-B18639D4A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6" y="2442"/>
              <a:ext cx="6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Huishoudelijk gebruik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0EC43D0A-300C-42C6-951B-8F7FC900F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055"/>
              <a:ext cx="56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Oppervlaktewater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5FB3059-8244-4428-BB7C-2BFBF1FA2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30987E80-67D3-4D0D-9F99-0FCE14203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7895AC36-C21F-4CF2-BBEB-F34704DDA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" y="3807"/>
              <a:ext cx="38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Grondwater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7EE0ACEA-A1CC-4A69-8EC2-BC58F227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2" y="3290"/>
              <a:ext cx="35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Afvalwater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347CE5C9-4C23-44D0-BB00-E12575F92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FE247FF8-F16C-4518-AA98-84538E2EA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378"/>
              <a:ext cx="614" cy="485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969F32C-A8CD-45C7-9593-1B2A1E550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ED02C3D0-D5DE-458B-A9C2-F23B28EF7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" y="2833"/>
              <a:ext cx="7723" cy="30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873EBDF-BBFD-440A-8E61-E3229CB0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422FE352-CB3F-457A-ABB0-15A390E40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" y="2863"/>
              <a:ext cx="537" cy="484"/>
            </a:xfrm>
            <a:custGeom>
              <a:avLst/>
              <a:gdLst>
                <a:gd name="T0" fmla="*/ 537 w 537"/>
                <a:gd name="T1" fmla="*/ 0 h 484"/>
                <a:gd name="T2" fmla="*/ 269 w 537"/>
                <a:gd name="T3" fmla="*/ 484 h 484"/>
                <a:gd name="T4" fmla="*/ 0 w 537"/>
                <a:gd name="T5" fmla="*/ 0 h 484"/>
                <a:gd name="T6" fmla="*/ 537 w 537"/>
                <a:gd name="T7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7" h="484">
                  <a:moveTo>
                    <a:pt x="537" y="0"/>
                  </a:moveTo>
                  <a:lnTo>
                    <a:pt x="269" y="484"/>
                  </a:lnTo>
                  <a:lnTo>
                    <a:pt x="0" y="0"/>
                  </a:lnTo>
                  <a:lnTo>
                    <a:pt x="537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D09A82D3-B2B4-4FB6-A285-0E9E5074E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863"/>
              <a:ext cx="1220" cy="404"/>
            </a:xfrm>
            <a:custGeom>
              <a:avLst/>
              <a:gdLst>
                <a:gd name="T0" fmla="*/ 0 w 4806"/>
                <a:gd name="T1" fmla="*/ 0 h 1512"/>
                <a:gd name="T2" fmla="*/ 0 w 4806"/>
                <a:gd name="T3" fmla="*/ 907 h 1512"/>
                <a:gd name="T4" fmla="*/ 605 w 4806"/>
                <a:gd name="T5" fmla="*/ 1512 h 1512"/>
                <a:gd name="T6" fmla="*/ 4202 w 4806"/>
                <a:gd name="T7" fmla="*/ 1512 h 1512"/>
                <a:gd name="T8" fmla="*/ 4806 w 4806"/>
                <a:gd name="T9" fmla="*/ 907 h 1512"/>
                <a:gd name="T10" fmla="*/ 4806 w 4806"/>
                <a:gd name="T11" fmla="*/ 386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1512">
                  <a:moveTo>
                    <a:pt x="0" y="0"/>
                  </a:moveTo>
                  <a:lnTo>
                    <a:pt x="0" y="907"/>
                  </a:lnTo>
                  <a:cubicBezTo>
                    <a:pt x="0" y="1241"/>
                    <a:pt x="271" y="1512"/>
                    <a:pt x="605" y="1512"/>
                  </a:cubicBezTo>
                  <a:lnTo>
                    <a:pt x="4202" y="1512"/>
                  </a:lnTo>
                  <a:cubicBezTo>
                    <a:pt x="4536" y="1512"/>
                    <a:pt x="4806" y="1241"/>
                    <a:pt x="4806" y="907"/>
                  </a:cubicBezTo>
                  <a:lnTo>
                    <a:pt x="4806" y="386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18A699BC-2E7F-49DB-A4CC-8702CCD39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6" y="2841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7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7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20E807A3-4B55-4466-B1CC-48AA16B8C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" y="2841"/>
              <a:ext cx="1364" cy="402"/>
            </a:xfrm>
            <a:custGeom>
              <a:avLst/>
              <a:gdLst>
                <a:gd name="T0" fmla="*/ 0 w 5373"/>
                <a:gd name="T1" fmla="*/ 0 h 1506"/>
                <a:gd name="T2" fmla="*/ 0 w 5373"/>
                <a:gd name="T3" fmla="*/ 901 h 1506"/>
                <a:gd name="T4" fmla="*/ 605 w 5373"/>
                <a:gd name="T5" fmla="*/ 1506 h 1506"/>
                <a:gd name="T6" fmla="*/ 4768 w 5373"/>
                <a:gd name="T7" fmla="*/ 1506 h 1506"/>
                <a:gd name="T8" fmla="*/ 5373 w 5373"/>
                <a:gd name="T9" fmla="*/ 901 h 1506"/>
                <a:gd name="T10" fmla="*/ 5373 w 5373"/>
                <a:gd name="T11" fmla="*/ 471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73" h="1506">
                  <a:moveTo>
                    <a:pt x="0" y="0"/>
                  </a:moveTo>
                  <a:lnTo>
                    <a:pt x="0" y="901"/>
                  </a:lnTo>
                  <a:cubicBezTo>
                    <a:pt x="0" y="1235"/>
                    <a:pt x="271" y="1506"/>
                    <a:pt x="605" y="1506"/>
                  </a:cubicBezTo>
                  <a:lnTo>
                    <a:pt x="4768" y="1506"/>
                  </a:lnTo>
                  <a:cubicBezTo>
                    <a:pt x="5102" y="1506"/>
                    <a:pt x="5373" y="1235"/>
                    <a:pt x="5373" y="901"/>
                  </a:cubicBezTo>
                  <a:lnTo>
                    <a:pt x="5373" y="471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A1408D39-A872-4B53-AAAD-DB7C5953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1" y="2842"/>
              <a:ext cx="136" cy="143"/>
            </a:xfrm>
            <a:custGeom>
              <a:avLst/>
              <a:gdLst>
                <a:gd name="T0" fmla="*/ 0 w 136"/>
                <a:gd name="T1" fmla="*/ 143 h 143"/>
                <a:gd name="T2" fmla="*/ 68 w 136"/>
                <a:gd name="T3" fmla="*/ 0 h 143"/>
                <a:gd name="T4" fmla="*/ 136 w 136"/>
                <a:gd name="T5" fmla="*/ 143 h 143"/>
                <a:gd name="T6" fmla="*/ 0 w 136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43">
                  <a:moveTo>
                    <a:pt x="0" y="143"/>
                  </a:moveTo>
                  <a:lnTo>
                    <a:pt x="68" y="0"/>
                  </a:lnTo>
                  <a:lnTo>
                    <a:pt x="13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414E2F28-D939-46E1-A130-7AD9ADA10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88C4407-19A1-4F55-A197-00FD51DE2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" y="3751"/>
              <a:ext cx="293" cy="453"/>
            </a:xfrm>
            <a:custGeom>
              <a:avLst/>
              <a:gdLst>
                <a:gd name="T0" fmla="*/ 147 w 293"/>
                <a:gd name="T1" fmla="*/ 453 h 453"/>
                <a:gd name="T2" fmla="*/ 293 w 293"/>
                <a:gd name="T3" fmla="*/ 299 h 453"/>
                <a:gd name="T4" fmla="*/ 258 w 293"/>
                <a:gd name="T5" fmla="*/ 263 h 453"/>
                <a:gd name="T6" fmla="*/ 171 w 293"/>
                <a:gd name="T7" fmla="*/ 355 h 453"/>
                <a:gd name="T8" fmla="*/ 171 w 293"/>
                <a:gd name="T9" fmla="*/ 0 h 453"/>
                <a:gd name="T10" fmla="*/ 122 w 293"/>
                <a:gd name="T11" fmla="*/ 0 h 453"/>
                <a:gd name="T12" fmla="*/ 122 w 293"/>
                <a:gd name="T13" fmla="*/ 355 h 453"/>
                <a:gd name="T14" fmla="*/ 35 w 293"/>
                <a:gd name="T15" fmla="*/ 263 h 453"/>
                <a:gd name="T16" fmla="*/ 0 w 293"/>
                <a:gd name="T17" fmla="*/ 299 h 453"/>
                <a:gd name="T18" fmla="*/ 147 w 293"/>
                <a:gd name="T19" fmla="*/ 45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3">
                  <a:moveTo>
                    <a:pt x="147" y="453"/>
                  </a:moveTo>
                  <a:lnTo>
                    <a:pt x="293" y="299"/>
                  </a:lnTo>
                  <a:lnTo>
                    <a:pt x="258" y="263"/>
                  </a:lnTo>
                  <a:lnTo>
                    <a:pt x="171" y="355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5"/>
                  </a:lnTo>
                  <a:lnTo>
                    <a:pt x="35" y="263"/>
                  </a:lnTo>
                  <a:lnTo>
                    <a:pt x="0" y="299"/>
                  </a:lnTo>
                  <a:lnTo>
                    <a:pt x="147" y="453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D92EB6-2A01-46EC-A6F1-047BF271C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solidFill>
              <a:srgbClr val="3D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AD6DA07C-C0DD-4098-9A10-E0F3B31E5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1096"/>
              <a:ext cx="293" cy="452"/>
            </a:xfrm>
            <a:custGeom>
              <a:avLst/>
              <a:gdLst>
                <a:gd name="T0" fmla="*/ 146 w 293"/>
                <a:gd name="T1" fmla="*/ 452 h 452"/>
                <a:gd name="T2" fmla="*/ 293 w 293"/>
                <a:gd name="T3" fmla="*/ 299 h 452"/>
                <a:gd name="T4" fmla="*/ 258 w 293"/>
                <a:gd name="T5" fmla="*/ 262 h 452"/>
                <a:gd name="T6" fmla="*/ 171 w 293"/>
                <a:gd name="T7" fmla="*/ 354 h 452"/>
                <a:gd name="T8" fmla="*/ 171 w 293"/>
                <a:gd name="T9" fmla="*/ 0 h 452"/>
                <a:gd name="T10" fmla="*/ 122 w 293"/>
                <a:gd name="T11" fmla="*/ 0 h 452"/>
                <a:gd name="T12" fmla="*/ 122 w 293"/>
                <a:gd name="T13" fmla="*/ 354 h 452"/>
                <a:gd name="T14" fmla="*/ 35 w 293"/>
                <a:gd name="T15" fmla="*/ 262 h 452"/>
                <a:gd name="T16" fmla="*/ 0 w 293"/>
                <a:gd name="T17" fmla="*/ 299 h 452"/>
                <a:gd name="T18" fmla="*/ 146 w 293"/>
                <a:gd name="T19" fmla="*/ 45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3" h="452">
                  <a:moveTo>
                    <a:pt x="146" y="452"/>
                  </a:moveTo>
                  <a:lnTo>
                    <a:pt x="293" y="299"/>
                  </a:lnTo>
                  <a:lnTo>
                    <a:pt x="258" y="262"/>
                  </a:lnTo>
                  <a:lnTo>
                    <a:pt x="171" y="354"/>
                  </a:lnTo>
                  <a:lnTo>
                    <a:pt x="171" y="0"/>
                  </a:lnTo>
                  <a:lnTo>
                    <a:pt x="122" y="0"/>
                  </a:lnTo>
                  <a:lnTo>
                    <a:pt x="122" y="354"/>
                  </a:lnTo>
                  <a:lnTo>
                    <a:pt x="35" y="262"/>
                  </a:lnTo>
                  <a:lnTo>
                    <a:pt x="0" y="299"/>
                  </a:lnTo>
                  <a:lnTo>
                    <a:pt x="146" y="452"/>
                  </a:lnTo>
                  <a:close/>
                </a:path>
              </a:pathLst>
            </a:custGeom>
            <a:noFill/>
            <a:ln w="6350" cap="sq">
              <a:solidFill>
                <a:srgbClr val="31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DD8B46AC-6F42-483D-8A09-C7377A499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6" y="2234"/>
              <a:ext cx="255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Gemaal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DB3CB846-FB7F-45C9-87F1-DEE400AD1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1" y="2833"/>
              <a:ext cx="2113" cy="686"/>
            </a:xfrm>
            <a:custGeom>
              <a:avLst/>
              <a:gdLst>
                <a:gd name="T0" fmla="*/ 0 w 8324"/>
                <a:gd name="T1" fmla="*/ 0 h 2567"/>
                <a:gd name="T2" fmla="*/ 0 w 8324"/>
                <a:gd name="T3" fmla="*/ 1962 h 2567"/>
                <a:gd name="T4" fmla="*/ 605 w 8324"/>
                <a:gd name="T5" fmla="*/ 2567 h 2567"/>
                <a:gd name="T6" fmla="*/ 7719 w 8324"/>
                <a:gd name="T7" fmla="*/ 2567 h 2567"/>
                <a:gd name="T8" fmla="*/ 8324 w 8324"/>
                <a:gd name="T9" fmla="*/ 1962 h 2567"/>
                <a:gd name="T10" fmla="*/ 8324 w 8324"/>
                <a:gd name="T11" fmla="*/ 468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24" h="2567">
                  <a:moveTo>
                    <a:pt x="0" y="0"/>
                  </a:moveTo>
                  <a:lnTo>
                    <a:pt x="0" y="1962"/>
                  </a:lnTo>
                  <a:cubicBezTo>
                    <a:pt x="0" y="2296"/>
                    <a:pt x="271" y="2567"/>
                    <a:pt x="605" y="2567"/>
                  </a:cubicBezTo>
                  <a:lnTo>
                    <a:pt x="7719" y="2567"/>
                  </a:lnTo>
                  <a:cubicBezTo>
                    <a:pt x="8053" y="2567"/>
                    <a:pt x="8324" y="2296"/>
                    <a:pt x="8324" y="1962"/>
                  </a:cubicBezTo>
                  <a:lnTo>
                    <a:pt x="8324" y="468"/>
                  </a:lnTo>
                </a:path>
              </a:pathLst>
            </a:custGeom>
            <a:noFill/>
            <a:ln w="85725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2671A72E-AA41-47D2-8764-6026799A5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2833"/>
              <a:ext cx="135" cy="143"/>
            </a:xfrm>
            <a:custGeom>
              <a:avLst/>
              <a:gdLst>
                <a:gd name="T0" fmla="*/ 0 w 135"/>
                <a:gd name="T1" fmla="*/ 143 h 143"/>
                <a:gd name="T2" fmla="*/ 68 w 135"/>
                <a:gd name="T3" fmla="*/ 0 h 143"/>
                <a:gd name="T4" fmla="*/ 135 w 135"/>
                <a:gd name="T5" fmla="*/ 143 h 143"/>
                <a:gd name="T6" fmla="*/ 0 w 135"/>
                <a:gd name="T7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" h="143">
                  <a:moveTo>
                    <a:pt x="0" y="143"/>
                  </a:moveTo>
                  <a:lnTo>
                    <a:pt x="68" y="0"/>
                  </a:lnTo>
                  <a:lnTo>
                    <a:pt x="135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6A22943-51F0-4909-9817-BECC5A393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solidFill>
              <a:srgbClr val="C55A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7DCE9162-D1E1-4D68-A554-3761E299B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378"/>
              <a:ext cx="614" cy="451"/>
            </a:xfrm>
            <a:prstGeom prst="rect">
              <a:avLst/>
            </a:pr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514F112-BA07-45D6-AD04-A2D9B2E95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613"/>
              <a:ext cx="36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 dirty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058D3452-7CCE-4F70-80EE-9CBE58374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F5AFA04F-FD64-40C3-B0DC-303C304F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863"/>
              <a:ext cx="384" cy="346"/>
            </a:xfrm>
            <a:custGeom>
              <a:avLst/>
              <a:gdLst>
                <a:gd name="T0" fmla="*/ 384 w 384"/>
                <a:gd name="T1" fmla="*/ 0 h 346"/>
                <a:gd name="T2" fmla="*/ 192 w 384"/>
                <a:gd name="T3" fmla="*/ 346 h 346"/>
                <a:gd name="T4" fmla="*/ 0 w 384"/>
                <a:gd name="T5" fmla="*/ 0 h 346"/>
                <a:gd name="T6" fmla="*/ 384 w 38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" h="346">
                  <a:moveTo>
                    <a:pt x="384" y="0"/>
                  </a:moveTo>
                  <a:lnTo>
                    <a:pt x="192" y="346"/>
                  </a:lnTo>
                  <a:lnTo>
                    <a:pt x="0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B3601A3D-0492-457B-B0FB-589D62986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2" y="2243"/>
              <a:ext cx="19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AWZI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4A2718BC-0452-42CE-BC9C-1B5C0C55E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" y="2241"/>
              <a:ext cx="622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900" b="1" i="0" u="none" strike="noStrike" cap="none" normalizeH="0" baseline="0">
                  <a:ln>
                    <a:noFill/>
                  </a:ln>
                  <a:solidFill>
                    <a:srgbClr val="4672C4"/>
                  </a:solidFill>
                  <a:effectLst/>
                  <a:latin typeface="Calibri" panose="020F0502020204030204" pitchFamily="34" charset="0"/>
                </a:rPr>
                <a:t>Drinkwaterzuivering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8D16FFF-8F38-4D17-9745-495AB3B7A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78" y="2020"/>
              <a:ext cx="126" cy="340"/>
            </a:xfrm>
            <a:prstGeom prst="line">
              <a:avLst/>
            </a:prstGeom>
            <a:noFill/>
            <a:ln w="7938" cap="rnd">
              <a:solidFill>
                <a:srgbClr val="C55A1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48303D45-DEEC-4107-BE55-723721FBA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29 w 85"/>
                <a:gd name="T1" fmla="*/ 8 h 86"/>
                <a:gd name="T2" fmla="*/ 78 w 85"/>
                <a:gd name="T3" fmla="*/ 29 h 86"/>
                <a:gd name="T4" fmla="*/ 56 w 85"/>
                <a:gd name="T5" fmla="*/ 78 h 86"/>
                <a:gd name="T6" fmla="*/ 7 w 85"/>
                <a:gd name="T7" fmla="*/ 57 h 86"/>
                <a:gd name="T8" fmla="*/ 29 w 85"/>
                <a:gd name="T9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86">
                  <a:moveTo>
                    <a:pt x="29" y="8"/>
                  </a:moveTo>
                  <a:cubicBezTo>
                    <a:pt x="48" y="0"/>
                    <a:pt x="70" y="10"/>
                    <a:pt x="78" y="29"/>
                  </a:cubicBezTo>
                  <a:cubicBezTo>
                    <a:pt x="85" y="48"/>
                    <a:pt x="76" y="70"/>
                    <a:pt x="56" y="78"/>
                  </a:cubicBezTo>
                  <a:cubicBezTo>
                    <a:pt x="37" y="86"/>
                    <a:pt x="15" y="76"/>
                    <a:pt x="7" y="57"/>
                  </a:cubicBezTo>
                  <a:cubicBezTo>
                    <a:pt x="0" y="37"/>
                    <a:pt x="9" y="15"/>
                    <a:pt x="29" y="8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309DBF40-F900-4665-B4B6-4A5B9B1B1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6" y="2358"/>
              <a:ext cx="22" cy="23"/>
            </a:xfrm>
            <a:custGeom>
              <a:avLst/>
              <a:gdLst>
                <a:gd name="T0" fmla="*/ 8 w 22"/>
                <a:gd name="T1" fmla="*/ 2 h 23"/>
                <a:gd name="T2" fmla="*/ 20 w 22"/>
                <a:gd name="T3" fmla="*/ 7 h 23"/>
                <a:gd name="T4" fmla="*/ 15 w 22"/>
                <a:gd name="T5" fmla="*/ 20 h 23"/>
                <a:gd name="T6" fmla="*/ 2 w 22"/>
                <a:gd name="T7" fmla="*/ 15 h 23"/>
                <a:gd name="T8" fmla="*/ 8 w 22"/>
                <a:gd name="T9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8" y="2"/>
                  </a:moveTo>
                  <a:cubicBezTo>
                    <a:pt x="13" y="0"/>
                    <a:pt x="18" y="2"/>
                    <a:pt x="20" y="7"/>
                  </a:cubicBezTo>
                  <a:cubicBezTo>
                    <a:pt x="22" y="12"/>
                    <a:pt x="20" y="18"/>
                    <a:pt x="15" y="20"/>
                  </a:cubicBezTo>
                  <a:cubicBezTo>
                    <a:pt x="10" y="23"/>
                    <a:pt x="4" y="20"/>
                    <a:pt x="2" y="15"/>
                  </a:cubicBezTo>
                  <a:cubicBezTo>
                    <a:pt x="0" y="9"/>
                    <a:pt x="3" y="4"/>
                    <a:pt x="8" y="2"/>
                  </a:cubicBezTo>
                </a:path>
              </a:pathLst>
            </a:custGeom>
            <a:noFill/>
            <a:ln w="6350" cap="sq">
              <a:solidFill>
                <a:srgbClr val="C55A1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Oval 50">
              <a:extLst>
                <a:ext uri="{FF2B5EF4-FFF2-40B4-BE49-F238E27FC236}">
                  <a16:creationId xmlns:a16="http://schemas.microsoft.com/office/drawing/2014/main" id="{4A53FA60-E994-4431-88C8-AE87F24B2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4" y="1552"/>
              <a:ext cx="460" cy="48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B89ED91-BB23-4EDC-A351-2C630059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5" y="1727"/>
              <a:ext cx="341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Gemaalstoring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577F4F78-8143-4D3E-B9B5-F27E94C51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" y="1797"/>
              <a:ext cx="29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en beperken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8">
              <a:extLst>
                <a:ext uri="{FF2B5EF4-FFF2-40B4-BE49-F238E27FC236}">
                  <a16:creationId xmlns:a16="http://schemas.microsoft.com/office/drawing/2014/main" id="{B442710F-59F8-42F8-91B5-A72F933D1F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52" y="2747"/>
              <a:ext cx="6" cy="92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3" name="Freeform 149">
              <a:extLst>
                <a:ext uri="{FF2B5EF4-FFF2-40B4-BE49-F238E27FC236}">
                  <a16:creationId xmlns:a16="http://schemas.microsoft.com/office/drawing/2014/main" id="{14154CDE-1291-4875-AD30-67B194CC9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44 w 94"/>
                <a:gd name="T1" fmla="*/ 2 h 94"/>
                <a:gd name="T2" fmla="*/ 92 w 94"/>
                <a:gd name="T3" fmla="*/ 44 h 94"/>
                <a:gd name="T4" fmla="*/ 50 w 94"/>
                <a:gd name="T5" fmla="*/ 92 h 94"/>
                <a:gd name="T6" fmla="*/ 2 w 94"/>
                <a:gd name="T7" fmla="*/ 50 h 94"/>
                <a:gd name="T8" fmla="*/ 44 w 94"/>
                <a:gd name="T9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4">
                  <a:moveTo>
                    <a:pt x="44" y="2"/>
                  </a:moveTo>
                  <a:cubicBezTo>
                    <a:pt x="69" y="0"/>
                    <a:pt x="91" y="19"/>
                    <a:pt x="92" y="44"/>
                  </a:cubicBezTo>
                  <a:cubicBezTo>
                    <a:pt x="94" y="69"/>
                    <a:pt x="75" y="90"/>
                    <a:pt x="50" y="92"/>
                  </a:cubicBezTo>
                  <a:cubicBezTo>
                    <a:pt x="26" y="94"/>
                    <a:pt x="4" y="75"/>
                    <a:pt x="2" y="50"/>
                  </a:cubicBezTo>
                  <a:cubicBezTo>
                    <a:pt x="0" y="25"/>
                    <a:pt x="19" y="4"/>
                    <a:pt x="44" y="2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4" name="Freeform 150">
              <a:extLst>
                <a:ext uri="{FF2B5EF4-FFF2-40B4-BE49-F238E27FC236}">
                  <a16:creationId xmlns:a16="http://schemas.microsoft.com/office/drawing/2014/main" id="{8B380E2E-446D-4BDB-9569-25426DB94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2838"/>
              <a:ext cx="24" cy="25"/>
            </a:xfrm>
            <a:custGeom>
              <a:avLst/>
              <a:gdLst>
                <a:gd name="T0" fmla="*/ 11 w 24"/>
                <a:gd name="T1" fmla="*/ 1 h 25"/>
                <a:gd name="T2" fmla="*/ 23 w 24"/>
                <a:gd name="T3" fmla="*/ 12 h 25"/>
                <a:gd name="T4" fmla="*/ 13 w 24"/>
                <a:gd name="T5" fmla="*/ 25 h 25"/>
                <a:gd name="T6" fmla="*/ 1 w 24"/>
                <a:gd name="T7" fmla="*/ 14 h 25"/>
                <a:gd name="T8" fmla="*/ 11 w 24"/>
                <a:gd name="T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1" y="1"/>
                  </a:moveTo>
                  <a:cubicBezTo>
                    <a:pt x="18" y="0"/>
                    <a:pt x="23" y="5"/>
                    <a:pt x="23" y="12"/>
                  </a:cubicBezTo>
                  <a:cubicBezTo>
                    <a:pt x="24" y="19"/>
                    <a:pt x="19" y="24"/>
                    <a:pt x="13" y="25"/>
                  </a:cubicBezTo>
                  <a:cubicBezTo>
                    <a:pt x="7" y="25"/>
                    <a:pt x="1" y="20"/>
                    <a:pt x="1" y="14"/>
                  </a:cubicBezTo>
                  <a:cubicBezTo>
                    <a:pt x="0" y="7"/>
                    <a:pt x="5" y="1"/>
                    <a:pt x="11" y="1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5" name="Oval 151">
              <a:extLst>
                <a:ext uri="{FF2B5EF4-FFF2-40B4-BE49-F238E27FC236}">
                  <a16:creationId xmlns:a16="http://schemas.microsoft.com/office/drawing/2014/main" id="{D3464422-0FAD-4265-B07B-17D4A03F4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" y="2168"/>
              <a:ext cx="551" cy="5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7" name="Rectangle 153">
              <a:extLst>
                <a:ext uri="{FF2B5EF4-FFF2-40B4-BE49-F238E27FC236}">
                  <a16:creationId xmlns:a16="http://schemas.microsoft.com/office/drawing/2014/main" id="{8811D943-EF3E-4D09-851D-DF85C7185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6" y="2256"/>
              <a:ext cx="38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Overstorten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Rectangle 154">
              <a:extLst>
                <a:ext uri="{FF2B5EF4-FFF2-40B4-BE49-F238E27FC236}">
                  <a16:creationId xmlns:a16="http://schemas.microsoft.com/office/drawing/2014/main" id="{849EA8A0-E24B-418A-B3CD-80E11D13C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24"/>
              <a:ext cx="36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rioolwater naar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9" name="Rectangle 155">
              <a:extLst>
                <a:ext uri="{FF2B5EF4-FFF2-40B4-BE49-F238E27FC236}">
                  <a16:creationId xmlns:a16="http://schemas.microsoft.com/office/drawing/2014/main" id="{D2AD928E-7B75-43C4-8D19-74C17CAF5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2391"/>
              <a:ext cx="113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56">
              <a:extLst>
                <a:ext uri="{FF2B5EF4-FFF2-40B4-BE49-F238E27FC236}">
                  <a16:creationId xmlns:a16="http://schemas.microsoft.com/office/drawing/2014/main" id="{21771A46-0EBC-4DC0-9BC3-A7C14B22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61"/>
              <a:ext cx="42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oppervlaktewater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Rectangle 157">
              <a:extLst>
                <a:ext uri="{FF2B5EF4-FFF2-40B4-BE49-F238E27FC236}">
                  <a16:creationId xmlns:a16="http://schemas.microsoft.com/office/drawing/2014/main" id="{BF3E8487-A42A-4AD4-83FC-3EC9B03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8" y="2529"/>
              <a:ext cx="3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zo veel mogelijk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2" name="Rectangle 158">
              <a:extLst>
                <a:ext uri="{FF2B5EF4-FFF2-40B4-BE49-F238E27FC236}">
                  <a16:creationId xmlns:a16="http://schemas.microsoft.com/office/drawing/2014/main" id="{BBD4968D-B783-4852-A716-0EB7C8D11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2596"/>
              <a:ext cx="2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beperken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3" name="Line 159">
              <a:extLst>
                <a:ext uri="{FF2B5EF4-FFF2-40B4-BE49-F238E27FC236}">
                  <a16:creationId xmlns:a16="http://schemas.microsoft.com/office/drawing/2014/main" id="{CD4CBF30-A092-4E3F-8431-E7FAE4618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1" y="3291"/>
              <a:ext cx="480" cy="237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4" name="Freeform 160">
              <a:extLst>
                <a:ext uri="{FF2B5EF4-FFF2-40B4-BE49-F238E27FC236}">
                  <a16:creationId xmlns:a16="http://schemas.microsoft.com/office/drawing/2014/main" id="{77CD109C-243B-4507-B716-308C2C953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77 w 86"/>
                <a:gd name="T1" fmla="*/ 59 h 87"/>
                <a:gd name="T2" fmla="*/ 59 w 86"/>
                <a:gd name="T3" fmla="*/ 9 h 87"/>
                <a:gd name="T4" fmla="*/ 9 w 86"/>
                <a:gd name="T5" fmla="*/ 27 h 87"/>
                <a:gd name="T6" fmla="*/ 27 w 86"/>
                <a:gd name="T7" fmla="*/ 78 h 87"/>
                <a:gd name="T8" fmla="*/ 77 w 86"/>
                <a:gd name="T9" fmla="*/ 5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7">
                  <a:moveTo>
                    <a:pt x="77" y="59"/>
                  </a:moveTo>
                  <a:cubicBezTo>
                    <a:pt x="86" y="41"/>
                    <a:pt x="78" y="18"/>
                    <a:pt x="59" y="9"/>
                  </a:cubicBezTo>
                  <a:cubicBezTo>
                    <a:pt x="40" y="0"/>
                    <a:pt x="18" y="9"/>
                    <a:pt x="9" y="27"/>
                  </a:cubicBezTo>
                  <a:cubicBezTo>
                    <a:pt x="0" y="46"/>
                    <a:pt x="8" y="69"/>
                    <a:pt x="27" y="78"/>
                  </a:cubicBezTo>
                  <a:cubicBezTo>
                    <a:pt x="46" y="87"/>
                    <a:pt x="68" y="78"/>
                    <a:pt x="77" y="59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5" name="Freeform 161">
              <a:extLst>
                <a:ext uri="{FF2B5EF4-FFF2-40B4-BE49-F238E27FC236}">
                  <a16:creationId xmlns:a16="http://schemas.microsoft.com/office/drawing/2014/main" id="{A5267A15-1B9A-4BA1-ADA6-C99396FC2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1" y="3276"/>
              <a:ext cx="22" cy="23"/>
            </a:xfrm>
            <a:custGeom>
              <a:avLst/>
              <a:gdLst>
                <a:gd name="T0" fmla="*/ 20 w 22"/>
                <a:gd name="T1" fmla="*/ 15 h 23"/>
                <a:gd name="T2" fmla="*/ 15 w 22"/>
                <a:gd name="T3" fmla="*/ 2 h 23"/>
                <a:gd name="T4" fmla="*/ 3 w 22"/>
                <a:gd name="T5" fmla="*/ 7 h 23"/>
                <a:gd name="T6" fmla="*/ 7 w 22"/>
                <a:gd name="T7" fmla="*/ 20 h 23"/>
                <a:gd name="T8" fmla="*/ 20 w 22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20" y="15"/>
                  </a:moveTo>
                  <a:cubicBezTo>
                    <a:pt x="22" y="11"/>
                    <a:pt x="20" y="4"/>
                    <a:pt x="15" y="2"/>
                  </a:cubicBezTo>
                  <a:cubicBezTo>
                    <a:pt x="10" y="0"/>
                    <a:pt x="5" y="2"/>
                    <a:pt x="3" y="7"/>
                  </a:cubicBezTo>
                  <a:cubicBezTo>
                    <a:pt x="0" y="12"/>
                    <a:pt x="2" y="18"/>
                    <a:pt x="7" y="20"/>
                  </a:cubicBezTo>
                  <a:cubicBezTo>
                    <a:pt x="12" y="23"/>
                    <a:pt x="17" y="20"/>
                    <a:pt x="20" y="1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6" name="Oval 162">
              <a:extLst>
                <a:ext uri="{FF2B5EF4-FFF2-40B4-BE49-F238E27FC236}">
                  <a16:creationId xmlns:a16="http://schemas.microsoft.com/office/drawing/2014/main" id="{2C6592D1-D0B4-4882-81E1-65A35CA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9" y="3388"/>
              <a:ext cx="461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8" name="Rectangle 164">
              <a:extLst>
                <a:ext uri="{FF2B5EF4-FFF2-40B4-BE49-F238E27FC236}">
                  <a16:creationId xmlns:a16="http://schemas.microsoft.com/office/drawing/2014/main" id="{48F9FAB9-C301-4D90-868A-770268F79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8" y="3462"/>
              <a:ext cx="32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Geen schoon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9" name="Rectangle 165">
              <a:extLst>
                <a:ext uri="{FF2B5EF4-FFF2-40B4-BE49-F238E27FC236}">
                  <a16:creationId xmlns:a16="http://schemas.microsoft.com/office/drawing/2014/main" id="{91053943-76E9-4F28-9300-9205A018D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8" y="3530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 in het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0" name="Rectangle 166">
              <a:extLst>
                <a:ext uri="{FF2B5EF4-FFF2-40B4-BE49-F238E27FC236}">
                  <a16:creationId xmlns:a16="http://schemas.microsoft.com/office/drawing/2014/main" id="{7B4BC0CC-63C8-4206-ACC8-8BCD215B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3597"/>
              <a:ext cx="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1" name="Rectangle 167">
              <a:extLst>
                <a:ext uri="{FF2B5EF4-FFF2-40B4-BE49-F238E27FC236}">
                  <a16:creationId xmlns:a16="http://schemas.microsoft.com/office/drawing/2014/main" id="{77C69477-E014-4D08-9DCF-7D3DC9389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3667"/>
              <a:ext cx="2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‘’</a:t>
              </a:r>
            </a:p>
          </p:txBody>
        </p:sp>
        <p:sp>
          <p:nvSpPr>
            <p:cNvPr id="172" name="Rectangle 168">
              <a:extLst>
                <a:ext uri="{FF2B5EF4-FFF2-40B4-BE49-F238E27FC236}">
                  <a16:creationId xmlns:a16="http://schemas.microsoft.com/office/drawing/2014/main" id="{413FA965-2BFE-4E26-97F9-75CBE899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3667"/>
              <a:ext cx="30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rioolvreemd 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69">
              <a:extLst>
                <a:ext uri="{FF2B5EF4-FFF2-40B4-BE49-F238E27FC236}">
                  <a16:creationId xmlns:a16="http://schemas.microsoft.com/office/drawing/2014/main" id="{0D7C5CBB-6611-473E-AC72-E99C24130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" y="3735"/>
              <a:ext cx="155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 dirty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water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0">
              <a:extLst>
                <a:ext uri="{FF2B5EF4-FFF2-40B4-BE49-F238E27FC236}">
                  <a16:creationId xmlns:a16="http://schemas.microsoft.com/office/drawing/2014/main" id="{D14B2119-4C71-422C-AA9F-F608A0511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3735"/>
              <a:ext cx="2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altLang="nl-NL" sz="700" dirty="0">
                  <a:solidFill>
                    <a:srgbClr val="31528F"/>
                  </a:solidFill>
                  <a:latin typeface="Calibri" panose="020F0502020204030204" pitchFamily="34" charset="0"/>
                </a:rPr>
                <a:t>“</a:t>
              </a:r>
              <a:endParaRPr kumimoji="0" lang="nl-NL" altLang="nl-N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Line 171">
              <a:extLst>
                <a:ext uri="{FF2B5EF4-FFF2-40B4-BE49-F238E27FC236}">
                  <a16:creationId xmlns:a16="http://schemas.microsoft.com/office/drawing/2014/main" id="{260BD242-F4AF-47F0-A166-BCDAC3D578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1" y="2047"/>
              <a:ext cx="180" cy="178"/>
            </a:xfrm>
            <a:prstGeom prst="line">
              <a:avLst/>
            </a:prstGeom>
            <a:noFill/>
            <a:ln w="7938" cap="rnd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6" name="Freeform 172">
              <a:extLst>
                <a:ext uri="{FF2B5EF4-FFF2-40B4-BE49-F238E27FC236}">
                  <a16:creationId xmlns:a16="http://schemas.microsoft.com/office/drawing/2014/main" id="{58321AA3-F0DC-43F9-8A8E-DC2AB57AB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70 w 84"/>
                <a:gd name="T1" fmla="*/ 16 h 84"/>
                <a:gd name="T2" fmla="*/ 16 w 84"/>
                <a:gd name="T3" fmla="*/ 14 h 84"/>
                <a:gd name="T4" fmla="*/ 15 w 84"/>
                <a:gd name="T5" fmla="*/ 68 h 84"/>
                <a:gd name="T6" fmla="*/ 68 w 84"/>
                <a:gd name="T7" fmla="*/ 70 h 84"/>
                <a:gd name="T8" fmla="*/ 70 w 84"/>
                <a:gd name="T9" fmla="*/ 1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4">
                  <a:moveTo>
                    <a:pt x="70" y="16"/>
                  </a:moveTo>
                  <a:cubicBezTo>
                    <a:pt x="56" y="1"/>
                    <a:pt x="32" y="0"/>
                    <a:pt x="16" y="14"/>
                  </a:cubicBezTo>
                  <a:cubicBezTo>
                    <a:pt x="1" y="28"/>
                    <a:pt x="0" y="52"/>
                    <a:pt x="15" y="68"/>
                  </a:cubicBezTo>
                  <a:cubicBezTo>
                    <a:pt x="29" y="83"/>
                    <a:pt x="53" y="84"/>
                    <a:pt x="68" y="70"/>
                  </a:cubicBezTo>
                  <a:cubicBezTo>
                    <a:pt x="83" y="55"/>
                    <a:pt x="84" y="31"/>
                    <a:pt x="70" y="16"/>
                  </a:cubicBezTo>
                </a:path>
              </a:pathLst>
            </a:custGeom>
            <a:solidFill>
              <a:srgbClr val="3D64AC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7" name="Freeform 173">
              <a:extLst>
                <a:ext uri="{FF2B5EF4-FFF2-40B4-BE49-F238E27FC236}">
                  <a16:creationId xmlns:a16="http://schemas.microsoft.com/office/drawing/2014/main" id="{C3E52DE9-376A-4C51-9002-A65844D29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220"/>
              <a:ext cx="21" cy="23"/>
            </a:xfrm>
            <a:custGeom>
              <a:avLst/>
              <a:gdLst>
                <a:gd name="T0" fmla="*/ 18 w 21"/>
                <a:gd name="T1" fmla="*/ 5 h 23"/>
                <a:gd name="T2" fmla="*/ 4 w 21"/>
                <a:gd name="T3" fmla="*/ 4 h 23"/>
                <a:gd name="T4" fmla="*/ 4 w 21"/>
                <a:gd name="T5" fmla="*/ 18 h 23"/>
                <a:gd name="T6" fmla="*/ 17 w 21"/>
                <a:gd name="T7" fmla="*/ 19 h 23"/>
                <a:gd name="T8" fmla="*/ 18 w 21"/>
                <a:gd name="T9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18" y="5"/>
                  </a:moveTo>
                  <a:cubicBezTo>
                    <a:pt x="14" y="1"/>
                    <a:pt x="8" y="0"/>
                    <a:pt x="4" y="4"/>
                  </a:cubicBezTo>
                  <a:cubicBezTo>
                    <a:pt x="0" y="8"/>
                    <a:pt x="0" y="14"/>
                    <a:pt x="4" y="18"/>
                  </a:cubicBezTo>
                  <a:cubicBezTo>
                    <a:pt x="7" y="22"/>
                    <a:pt x="13" y="23"/>
                    <a:pt x="17" y="19"/>
                  </a:cubicBezTo>
                  <a:cubicBezTo>
                    <a:pt x="21" y="15"/>
                    <a:pt x="21" y="9"/>
                    <a:pt x="18" y="5"/>
                  </a:cubicBezTo>
                </a:path>
              </a:pathLst>
            </a:custGeom>
            <a:noFill/>
            <a:ln w="6350" cap="sq">
              <a:solidFill>
                <a:srgbClr val="ED7D3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8" name="Oval 174">
              <a:extLst>
                <a:ext uri="{FF2B5EF4-FFF2-40B4-BE49-F238E27FC236}">
                  <a16:creationId xmlns:a16="http://schemas.microsoft.com/office/drawing/2014/main" id="{A7BBCA79-8610-49BD-A2DB-4E5D84BE9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639"/>
              <a:ext cx="460" cy="48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Rectangle 176">
              <a:extLst>
                <a:ext uri="{FF2B5EF4-FFF2-40B4-BE49-F238E27FC236}">
                  <a16:creationId xmlns:a16="http://schemas.microsoft.com/office/drawing/2014/main" id="{4293D594-371B-45C9-8544-CF21881F0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1780"/>
              <a:ext cx="36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Afvalwater van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77">
              <a:extLst>
                <a:ext uri="{FF2B5EF4-FFF2-40B4-BE49-F238E27FC236}">
                  <a16:creationId xmlns:a16="http://schemas.microsoft.com/office/drawing/2014/main" id="{723CBCFC-DC06-46CF-B900-FFB25364A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6" y="1850"/>
              <a:ext cx="345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panden wordt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78">
              <a:extLst>
                <a:ext uri="{FF2B5EF4-FFF2-40B4-BE49-F238E27FC236}">
                  <a16:creationId xmlns:a16="http://schemas.microsoft.com/office/drawing/2014/main" id="{EBACB0BD-6364-4725-9739-D1C089A7D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6" y="1918"/>
              <a:ext cx="28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700" b="0" i="0" u="none" strike="noStrike" cap="none" normalizeH="0" baseline="0">
                  <a:ln>
                    <a:noFill/>
                  </a:ln>
                  <a:solidFill>
                    <a:srgbClr val="31528F"/>
                  </a:solidFill>
                  <a:effectLst/>
                  <a:latin typeface="Calibri" panose="020F0502020204030204" pitchFamily="34" charset="0"/>
                </a:rPr>
                <a:t>ingezameld </a:t>
              </a:r>
              <a:endPara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09757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1158</Words>
  <Application>Microsoft Office PowerPoint</Application>
  <PresentationFormat>Breedbeeld</PresentationFormat>
  <Paragraphs>679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Rockwell</vt:lpstr>
      <vt:lpstr>Kantoorthema</vt:lpstr>
      <vt:lpstr>PowerPoint-presentatie</vt:lpstr>
      <vt:lpstr>Wat gaan we doen?</vt:lpstr>
      <vt:lpstr>KPI’s als basis van de Doelmonitor </vt:lpstr>
      <vt:lpstr>Waar kan je ze vinden?</vt:lpstr>
      <vt:lpstr>PI’s Kwaliteit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PI’s Kwetsbaarheid</vt:lpstr>
      <vt:lpstr>PI’s Kosten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Biever, P.P. (Peter)</dc:creator>
  <cp:lastModifiedBy>Biever, P.P. (Peter)</cp:lastModifiedBy>
  <cp:revision>2</cp:revision>
  <dcterms:created xsi:type="dcterms:W3CDTF">2021-07-05T09:05:13Z</dcterms:created>
  <dcterms:modified xsi:type="dcterms:W3CDTF">2021-07-06T07:00:04Z</dcterms:modified>
</cp:coreProperties>
</file>