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3"/>
  </p:notesMasterIdLst>
  <p:sldIdLst>
    <p:sldId id="256" r:id="rId2"/>
    <p:sldId id="270" r:id="rId3"/>
    <p:sldId id="275" r:id="rId4"/>
    <p:sldId id="294" r:id="rId5"/>
    <p:sldId id="271" r:id="rId6"/>
    <p:sldId id="276" r:id="rId7"/>
    <p:sldId id="265" r:id="rId8"/>
    <p:sldId id="258" r:id="rId9"/>
    <p:sldId id="259" r:id="rId10"/>
    <p:sldId id="266" r:id="rId11"/>
    <p:sldId id="264" r:id="rId12"/>
    <p:sldId id="267" r:id="rId13"/>
    <p:sldId id="269" r:id="rId14"/>
    <p:sldId id="277" r:id="rId15"/>
    <p:sldId id="261" r:id="rId16"/>
    <p:sldId id="262" r:id="rId17"/>
    <p:sldId id="263" r:id="rId18"/>
    <p:sldId id="280" r:id="rId19"/>
    <p:sldId id="281" r:id="rId20"/>
    <p:sldId id="282" r:id="rId21"/>
    <p:sldId id="283" r:id="rId22"/>
    <p:sldId id="284" r:id="rId23"/>
    <p:sldId id="285" r:id="rId24"/>
    <p:sldId id="290" r:id="rId25"/>
    <p:sldId id="291" r:id="rId26"/>
    <p:sldId id="292" r:id="rId27"/>
    <p:sldId id="289" r:id="rId28"/>
    <p:sldId id="295" r:id="rId29"/>
    <p:sldId id="296" r:id="rId30"/>
    <p:sldId id="297" r:id="rId31"/>
    <p:sldId id="298" r:id="rId32"/>
  </p:sldIdLst>
  <p:sldSz cx="12192000" cy="6858000"/>
  <p:notesSz cx="6858000" cy="9144000"/>
  <p:defaultTextStyle>
    <a:defPPr>
      <a:defRPr lang="nl-N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34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351"/>
    <p:restoredTop sz="96327"/>
  </p:normalViewPr>
  <p:slideViewPr>
    <p:cSldViewPr snapToGrid="0" snapToObjects="1">
      <p:cViewPr varScale="1">
        <p:scale>
          <a:sx n="103" d="100"/>
          <a:sy n="103" d="100"/>
        </p:scale>
        <p:origin x="184" y="12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EE34096D-816B-497B-40E2-65AC0FCD0C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nl-NL"/>
          </a:p>
        </p:txBody>
      </p:sp>
      <p:sp>
        <p:nvSpPr>
          <p:cNvPr id="3" name="Tijdelijke aanduiding voor datum 2">
            <a:extLst>
              <a:ext uri="{FF2B5EF4-FFF2-40B4-BE49-F238E27FC236}">
                <a16:creationId xmlns:a16="http://schemas.microsoft.com/office/drawing/2014/main" id="{32AD90AC-6C1F-FE99-E8DA-0B0E84397F30}"/>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smtClean="0"/>
            </a:lvl1pPr>
          </a:lstStyle>
          <a:p>
            <a:pPr>
              <a:defRPr/>
            </a:pPr>
            <a:fld id="{75A8AF95-1F9B-A64D-8747-6DFE9506A1CE}" type="datetimeFigureOut">
              <a:rPr lang="nl-NL"/>
              <a:pPr>
                <a:defRPr/>
              </a:pPr>
              <a:t>12-12-2023</a:t>
            </a:fld>
            <a:endParaRPr lang="nl-NL"/>
          </a:p>
        </p:txBody>
      </p:sp>
      <p:sp>
        <p:nvSpPr>
          <p:cNvPr id="4" name="Tijdelijke aanduiding voor dia-afbeelding 3">
            <a:extLst>
              <a:ext uri="{FF2B5EF4-FFF2-40B4-BE49-F238E27FC236}">
                <a16:creationId xmlns:a16="http://schemas.microsoft.com/office/drawing/2014/main" id="{35A6CEDD-554D-C5D2-A13E-31045E3EAC6A}"/>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a:extLst>
              <a:ext uri="{FF2B5EF4-FFF2-40B4-BE49-F238E27FC236}">
                <a16:creationId xmlns:a16="http://schemas.microsoft.com/office/drawing/2014/main" id="{27AE7647-E8CB-4D89-D24A-69AB1247458C}"/>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voettekst 5">
            <a:extLst>
              <a:ext uri="{FF2B5EF4-FFF2-40B4-BE49-F238E27FC236}">
                <a16:creationId xmlns:a16="http://schemas.microsoft.com/office/drawing/2014/main" id="{ABB60374-0E9A-0E18-5BEF-476FFFE9C51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nl-NL"/>
          </a:p>
        </p:txBody>
      </p:sp>
      <p:sp>
        <p:nvSpPr>
          <p:cNvPr id="7" name="Tijdelijke aanduiding voor dianummer 6">
            <a:extLst>
              <a:ext uri="{FF2B5EF4-FFF2-40B4-BE49-F238E27FC236}">
                <a16:creationId xmlns:a16="http://schemas.microsoft.com/office/drawing/2014/main" id="{0B26C55B-5567-B83F-DAB7-EEF3D37573A1}"/>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smtClean="0"/>
            </a:lvl1pPr>
          </a:lstStyle>
          <a:p>
            <a:pPr>
              <a:defRPr/>
            </a:pPr>
            <a:fld id="{01487D60-FFAA-2A47-BB2F-89F3C7B29CB3}" type="slidenum">
              <a:rPr lang="nl-NL"/>
              <a:pPr>
                <a:defRPr/>
              </a:pPr>
              <a:t>‹nr.›</a:t>
            </a:fld>
            <a:endParaRPr lang="nl-NL"/>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waterketendelfland.nl/PageByID.aspx?sectionID=249455&amp;contentPageID=2456389"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waterketendelfland.nl/PageByID.aspx?sectionID=249455&amp;contentPageID=2456390"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waterketendelfland.nl/PageByID.aspx?sectionID=249455&amp;contentPageID=2456389"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waterketendelfland.nl/PageByID.aspx?sectionID=249455&amp;contentPageID=2456390"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waterketendelfland.nl/PageByID.aspx?sectionID=249455&amp;contentPageID=2456389"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waterketendelfland.nl/PageByID.aspx?sectionID=249455&amp;contentPageID=245639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01487D60-FFAA-2A47-BB2F-89F3C7B29CB3}" type="slidenum">
              <a:rPr lang="nl-NL" smtClean="0"/>
              <a:pPr>
                <a:defRPr/>
              </a:pPr>
              <a:t>5</a:t>
            </a:fld>
            <a:endParaRPr lang="nl-NL"/>
          </a:p>
        </p:txBody>
      </p:sp>
    </p:spTree>
    <p:extLst>
      <p:ext uri="{BB962C8B-B14F-4D97-AF65-F5344CB8AC3E}">
        <p14:creationId xmlns:p14="http://schemas.microsoft.com/office/powerpoint/2010/main" val="449198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jdelijke aanduiding voor dia-afbeelding 1">
            <a:extLst>
              <a:ext uri="{FF2B5EF4-FFF2-40B4-BE49-F238E27FC236}">
                <a16:creationId xmlns:a16="http://schemas.microsoft.com/office/drawing/2014/main" id="{3EBB4E0E-7A2F-B4DE-BF72-E429984B939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Tijdelijke aanduiding voor notities 2">
            <a:extLst>
              <a:ext uri="{FF2B5EF4-FFF2-40B4-BE49-F238E27FC236}">
                <a16:creationId xmlns:a16="http://schemas.microsoft.com/office/drawing/2014/main" id="{CAC600F6-69A7-9CC7-6166-C8E2D2C787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nl-NL" altLang="nl-NL"/>
          </a:p>
        </p:txBody>
      </p:sp>
      <p:sp>
        <p:nvSpPr>
          <p:cNvPr id="18436" name="Tijdelijke aanduiding voor dianummer 3">
            <a:extLst>
              <a:ext uri="{FF2B5EF4-FFF2-40B4-BE49-F238E27FC236}">
                <a16:creationId xmlns:a16="http://schemas.microsoft.com/office/drawing/2014/main" id="{D7007A44-D548-81E0-FC4C-22DC32002F6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7B1D50A-FDD3-934A-A21C-8803BA186165}" type="slidenum">
              <a:rPr lang="nl-NL" altLang="nl-NL" smtClean="0"/>
              <a:pPr/>
              <a:t>8</a:t>
            </a:fld>
            <a:endParaRPr lang="nl-NL" altLang="nl-N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jdelijke aanduiding voor dia-afbeelding 1">
            <a:extLst>
              <a:ext uri="{FF2B5EF4-FFF2-40B4-BE49-F238E27FC236}">
                <a16:creationId xmlns:a16="http://schemas.microsoft.com/office/drawing/2014/main" id="{ED7615C1-0915-4F78-F155-A00A6C7674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Tijdelijke aanduiding voor notities 2">
            <a:extLst>
              <a:ext uri="{FF2B5EF4-FFF2-40B4-BE49-F238E27FC236}">
                <a16:creationId xmlns:a16="http://schemas.microsoft.com/office/drawing/2014/main" id="{53854EC2-5895-F5AD-996D-9A24C5C7F22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nl-NL" altLang="nl-NL"/>
          </a:p>
        </p:txBody>
      </p:sp>
      <p:sp>
        <p:nvSpPr>
          <p:cNvPr id="20484" name="Tijdelijke aanduiding voor dianummer 3">
            <a:extLst>
              <a:ext uri="{FF2B5EF4-FFF2-40B4-BE49-F238E27FC236}">
                <a16:creationId xmlns:a16="http://schemas.microsoft.com/office/drawing/2014/main" id="{D0B38D1F-86FC-3E72-68F0-9566800AE04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2BFA404-C4E8-2743-A95B-D717B640C04A}" type="slidenum">
              <a:rPr lang="nl-NL" altLang="nl-NL" smtClean="0"/>
              <a:pPr/>
              <a:t>9</a:t>
            </a:fld>
            <a:endParaRPr lang="nl-NL" altLang="nl-N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jdelijke aanduiding voor dia-afbeelding 1">
            <a:extLst>
              <a:ext uri="{FF2B5EF4-FFF2-40B4-BE49-F238E27FC236}">
                <a16:creationId xmlns:a16="http://schemas.microsoft.com/office/drawing/2014/main" id="{CF9318EB-E8AA-F5ED-6183-1A471445C1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Tijdelijke aanduiding voor notities 2">
            <a:extLst>
              <a:ext uri="{FF2B5EF4-FFF2-40B4-BE49-F238E27FC236}">
                <a16:creationId xmlns:a16="http://schemas.microsoft.com/office/drawing/2014/main" id="{0DACDE06-255D-C96E-4067-E9FA016AFED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nl-NL" altLang="nl-NL">
                <a:solidFill>
                  <a:srgbClr val="333F52"/>
                </a:solidFill>
                <a:latin typeface="Lato" panose="020F0502020204030203" pitchFamily="34" charset="0"/>
              </a:rPr>
              <a:t>Het </a:t>
            </a:r>
            <a:r>
              <a:rPr lang="nl-NL" altLang="nl-NL" u="sng">
                <a:solidFill>
                  <a:srgbClr val="008ECB"/>
                </a:solidFill>
                <a:latin typeface="Lato" panose="020F0502020204030203" pitchFamily="34" charset="0"/>
                <a:hlinkClick r:id="rId3"/>
              </a:rPr>
              <a:t>Strategisch Keten Plan</a:t>
            </a:r>
            <a:r>
              <a:rPr lang="nl-NL" altLang="nl-NL">
                <a:solidFill>
                  <a:srgbClr val="333F52"/>
                </a:solidFill>
                <a:latin typeface="Lato" panose="020F0502020204030203" pitchFamily="34" charset="0"/>
              </a:rPr>
              <a:t> beschrijft de aanpak van de </a:t>
            </a:r>
            <a:r>
              <a:rPr lang="nl-NL" altLang="nl-NL" u="sng">
                <a:solidFill>
                  <a:srgbClr val="008ECB"/>
                </a:solidFill>
                <a:latin typeface="Lato" panose="020F0502020204030203" pitchFamily="34" charset="0"/>
                <a:hlinkClick r:id="rId4"/>
              </a:rPr>
              <a:t>Langetermijnvisie</a:t>
            </a:r>
            <a:r>
              <a:rPr lang="nl-NL" altLang="nl-NL">
                <a:solidFill>
                  <a:srgbClr val="333F52"/>
                </a:solidFill>
                <a:latin typeface="Lato" panose="020F0502020204030203" pitchFamily="34" charset="0"/>
              </a:rPr>
              <a:t>: op weg naar één maatschappelijke onderneming in 2050. Zo’n grote verandering is alleen met extra inspanning te realiseren. Daarom werken we met een transitieteam dat ons scherp houdt op de lange termijn opgaven. Specifiek op de onderdelen klimaat, technologie &amp; kennis en innovatie.</a:t>
            </a:r>
            <a:endParaRPr lang="nl-NL" altLang="nl-NL"/>
          </a:p>
        </p:txBody>
      </p:sp>
      <p:sp>
        <p:nvSpPr>
          <p:cNvPr id="22532" name="Tijdelijke aanduiding voor dianummer 3">
            <a:extLst>
              <a:ext uri="{FF2B5EF4-FFF2-40B4-BE49-F238E27FC236}">
                <a16:creationId xmlns:a16="http://schemas.microsoft.com/office/drawing/2014/main" id="{A4165EED-7D22-EBDA-A8C8-DB18044BEE2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8EF4D88-ED5C-FA4B-AC38-503538E10579}" type="slidenum">
              <a:rPr lang="nl-NL" altLang="nl-NL" smtClean="0"/>
              <a:pPr/>
              <a:t>10</a:t>
            </a:fld>
            <a:endParaRPr lang="nl-NL" altLang="nl-N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jdelijke aanduiding voor dia-afbeelding 1">
            <a:extLst>
              <a:ext uri="{FF2B5EF4-FFF2-40B4-BE49-F238E27FC236}">
                <a16:creationId xmlns:a16="http://schemas.microsoft.com/office/drawing/2014/main" id="{3CEA0E4C-9CCB-485D-8D62-CF9AAA575EE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Tijdelijke aanduiding voor notities 2">
            <a:extLst>
              <a:ext uri="{FF2B5EF4-FFF2-40B4-BE49-F238E27FC236}">
                <a16:creationId xmlns:a16="http://schemas.microsoft.com/office/drawing/2014/main" id="{2C74A881-3E4F-8387-332C-3BD9EFC576E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nl-NL" altLang="nl-NL">
                <a:solidFill>
                  <a:srgbClr val="333F52"/>
                </a:solidFill>
                <a:latin typeface="Lato" panose="020F0502020204030203" pitchFamily="34" charset="0"/>
              </a:rPr>
              <a:t>Het </a:t>
            </a:r>
            <a:r>
              <a:rPr lang="nl-NL" altLang="nl-NL" u="sng">
                <a:solidFill>
                  <a:srgbClr val="008ECB"/>
                </a:solidFill>
                <a:latin typeface="Lato" panose="020F0502020204030203" pitchFamily="34" charset="0"/>
                <a:hlinkClick r:id="rId3"/>
              </a:rPr>
              <a:t>Strategisch Keten Plan</a:t>
            </a:r>
            <a:r>
              <a:rPr lang="nl-NL" altLang="nl-NL">
                <a:solidFill>
                  <a:srgbClr val="333F52"/>
                </a:solidFill>
                <a:latin typeface="Lato" panose="020F0502020204030203" pitchFamily="34" charset="0"/>
              </a:rPr>
              <a:t> beschrijft de aanpak van de </a:t>
            </a:r>
            <a:r>
              <a:rPr lang="nl-NL" altLang="nl-NL" u="sng">
                <a:solidFill>
                  <a:srgbClr val="008ECB"/>
                </a:solidFill>
                <a:latin typeface="Lato" panose="020F0502020204030203" pitchFamily="34" charset="0"/>
                <a:hlinkClick r:id="rId4"/>
              </a:rPr>
              <a:t>Langetermijnvisie</a:t>
            </a:r>
            <a:r>
              <a:rPr lang="nl-NL" altLang="nl-NL">
                <a:solidFill>
                  <a:srgbClr val="333F52"/>
                </a:solidFill>
                <a:latin typeface="Lato" panose="020F0502020204030203" pitchFamily="34" charset="0"/>
              </a:rPr>
              <a:t>: op weg naar één maatschappelijke onderneming in 2050. Zo’n grote verandering is alleen met extra inspanning te realiseren. Daarom werken we met een transitieteam dat ons scherp houdt op de lange termijn opgaven. Specifiek op de onderdelen klimaat, technologie &amp; kennis en innovatie.</a:t>
            </a:r>
            <a:endParaRPr lang="nl-NL" altLang="nl-NL"/>
          </a:p>
        </p:txBody>
      </p:sp>
      <p:sp>
        <p:nvSpPr>
          <p:cNvPr id="24580" name="Tijdelijke aanduiding voor dianummer 3">
            <a:extLst>
              <a:ext uri="{FF2B5EF4-FFF2-40B4-BE49-F238E27FC236}">
                <a16:creationId xmlns:a16="http://schemas.microsoft.com/office/drawing/2014/main" id="{813BB134-342D-864E-BAC4-3B99FE4DBE1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CE14BEA-D124-474E-A241-4499A13146BB}" type="slidenum">
              <a:rPr lang="nl-NL" altLang="nl-NL" smtClean="0"/>
              <a:pPr/>
              <a:t>11</a:t>
            </a:fld>
            <a:endParaRPr lang="nl-NL" altLang="nl-N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jdelijke aanduiding voor dia-afbeelding 1">
            <a:extLst>
              <a:ext uri="{FF2B5EF4-FFF2-40B4-BE49-F238E27FC236}">
                <a16:creationId xmlns:a16="http://schemas.microsoft.com/office/drawing/2014/main" id="{3AC59E2A-6FEC-6835-0D02-60D1B7270A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Tijdelijke aanduiding voor notities 2">
            <a:extLst>
              <a:ext uri="{FF2B5EF4-FFF2-40B4-BE49-F238E27FC236}">
                <a16:creationId xmlns:a16="http://schemas.microsoft.com/office/drawing/2014/main" id="{CDF17BAE-97C3-1311-A3AC-3B3E71F9B8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nl-NL" altLang="nl-NL">
                <a:solidFill>
                  <a:srgbClr val="333F52"/>
                </a:solidFill>
                <a:latin typeface="Lato" panose="020F0502020204030203" pitchFamily="34" charset="0"/>
              </a:rPr>
              <a:t>Het </a:t>
            </a:r>
            <a:r>
              <a:rPr lang="nl-NL" altLang="nl-NL" u="sng">
                <a:solidFill>
                  <a:srgbClr val="008ECB"/>
                </a:solidFill>
                <a:latin typeface="Lato" panose="020F0502020204030203" pitchFamily="34" charset="0"/>
                <a:hlinkClick r:id="rId3"/>
              </a:rPr>
              <a:t>Strategisch Keten Plan</a:t>
            </a:r>
            <a:r>
              <a:rPr lang="nl-NL" altLang="nl-NL">
                <a:solidFill>
                  <a:srgbClr val="333F52"/>
                </a:solidFill>
                <a:latin typeface="Lato" panose="020F0502020204030203" pitchFamily="34" charset="0"/>
              </a:rPr>
              <a:t> beschrijft de aanpak van de </a:t>
            </a:r>
            <a:r>
              <a:rPr lang="nl-NL" altLang="nl-NL" u="sng">
                <a:solidFill>
                  <a:srgbClr val="008ECB"/>
                </a:solidFill>
                <a:latin typeface="Lato" panose="020F0502020204030203" pitchFamily="34" charset="0"/>
                <a:hlinkClick r:id="rId4"/>
              </a:rPr>
              <a:t>Langetermijnvisie</a:t>
            </a:r>
            <a:r>
              <a:rPr lang="nl-NL" altLang="nl-NL">
                <a:solidFill>
                  <a:srgbClr val="333F52"/>
                </a:solidFill>
                <a:latin typeface="Lato" panose="020F0502020204030203" pitchFamily="34" charset="0"/>
              </a:rPr>
              <a:t>: op weg naar één maatschappelijke onderneming in 2050. Zo’n grote verandering is alleen met extra inspanning te realiseren. Daarom werken we met een transitieteam dat ons scherp houdt op de lange termijn opgaven. Specifiek op de onderdelen klimaat, technologie &amp; kennis en innovatie.</a:t>
            </a:r>
            <a:endParaRPr lang="nl-NL" altLang="nl-NL"/>
          </a:p>
        </p:txBody>
      </p:sp>
      <p:sp>
        <p:nvSpPr>
          <p:cNvPr id="24580" name="Tijdelijke aanduiding voor dianummer 3">
            <a:extLst>
              <a:ext uri="{FF2B5EF4-FFF2-40B4-BE49-F238E27FC236}">
                <a16:creationId xmlns:a16="http://schemas.microsoft.com/office/drawing/2014/main" id="{F4A9DE48-FF62-7C75-DA42-83CF75799C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D45BABF-70F8-2C4E-92BE-54BEDDD96E79}" type="slidenum">
              <a:rPr lang="nl-NL" altLang="nl-NL" smtClean="0"/>
              <a:pPr/>
              <a:t>12</a:t>
            </a:fld>
            <a:endParaRPr lang="nl-NL" altLang="nl-NL"/>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4" name="Afbeelding 8">
            <a:extLst>
              <a:ext uri="{FF2B5EF4-FFF2-40B4-BE49-F238E27FC236}">
                <a16:creationId xmlns:a16="http://schemas.microsoft.com/office/drawing/2014/main" id="{06649132-19E9-698D-0BAB-42386904CCA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892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NL" dirty="0"/>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5" name="Tijdelijke aanduiding voor dianummer 5">
            <a:extLst>
              <a:ext uri="{FF2B5EF4-FFF2-40B4-BE49-F238E27FC236}">
                <a16:creationId xmlns:a16="http://schemas.microsoft.com/office/drawing/2014/main" id="{C6E9BC5E-686E-1BEB-DCF4-254AC68251B7}"/>
              </a:ext>
            </a:extLst>
          </p:cNvPr>
          <p:cNvSpPr>
            <a:spLocks noGrp="1"/>
          </p:cNvSpPr>
          <p:nvPr>
            <p:ph type="sldNum" sz="quarter" idx="10"/>
          </p:nvPr>
        </p:nvSpPr>
        <p:spPr/>
        <p:txBody>
          <a:bodyPr/>
          <a:lstStyle>
            <a:lvl1pPr>
              <a:defRPr/>
            </a:lvl1pPr>
          </a:lstStyle>
          <a:p>
            <a:pPr>
              <a:defRPr/>
            </a:pPr>
            <a:fld id="{DB32F4B6-A324-484C-99B9-9BE41AB7A3EE}" type="slidenum">
              <a:rPr lang="nl-NL"/>
              <a:pPr>
                <a:defRPr/>
              </a:pPr>
              <a:t>‹nr.›</a:t>
            </a:fld>
            <a:endParaRPr lang="nl-NL"/>
          </a:p>
        </p:txBody>
      </p:sp>
      <p:sp>
        <p:nvSpPr>
          <p:cNvPr id="6" name="Tijdelijke aanduiding voor voettekst 9">
            <a:extLst>
              <a:ext uri="{FF2B5EF4-FFF2-40B4-BE49-F238E27FC236}">
                <a16:creationId xmlns:a16="http://schemas.microsoft.com/office/drawing/2014/main" id="{980A76D6-4367-F05E-568E-0F8FD275D194}"/>
              </a:ext>
            </a:extLst>
          </p:cNvPr>
          <p:cNvSpPr>
            <a:spLocks noGrp="1"/>
          </p:cNvSpPr>
          <p:nvPr>
            <p:ph type="ftr" sz="quarter" idx="11"/>
          </p:nvPr>
        </p:nvSpPr>
        <p:spPr/>
        <p:txBody>
          <a:bodyPr/>
          <a:lstStyle>
            <a:lvl1pPr algn="l">
              <a:defRPr sz="1200">
                <a:solidFill>
                  <a:srgbClr val="20AEE4"/>
                </a:solidFill>
              </a:defRPr>
            </a:lvl1pPr>
          </a:lstStyle>
          <a:p>
            <a:pPr>
              <a:defRPr/>
            </a:pPr>
            <a:r>
              <a:rPr lang="en-US" altLang="nl-NL"/>
              <a:t>Op weg naar een goedkopere, duurzamere, toekomst- en klimaatbestendingere waterketen</a:t>
            </a:r>
          </a:p>
          <a:p>
            <a:pPr>
              <a:defRPr/>
            </a:pPr>
            <a:r>
              <a:rPr lang="en-US" altLang="nl-NL"/>
              <a:t>
</a:t>
            </a:r>
            <a:endParaRPr lang="nl-NL" altLang="nl-NL"/>
          </a:p>
        </p:txBody>
      </p:sp>
    </p:spTree>
    <p:extLst>
      <p:ext uri="{BB962C8B-B14F-4D97-AF65-F5344CB8AC3E}">
        <p14:creationId xmlns:p14="http://schemas.microsoft.com/office/powerpoint/2010/main" val="3970513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verticale tekst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5">
            <a:extLst>
              <a:ext uri="{FF2B5EF4-FFF2-40B4-BE49-F238E27FC236}">
                <a16:creationId xmlns:a16="http://schemas.microsoft.com/office/drawing/2014/main" id="{615E9BB9-D18C-660C-CA45-2EB6310FFFAF}"/>
              </a:ext>
            </a:extLst>
          </p:cNvPr>
          <p:cNvSpPr>
            <a:spLocks noGrp="1"/>
          </p:cNvSpPr>
          <p:nvPr>
            <p:ph type="sldNum" sz="quarter" idx="10"/>
          </p:nvPr>
        </p:nvSpPr>
        <p:spPr/>
        <p:txBody>
          <a:bodyPr/>
          <a:lstStyle>
            <a:lvl1pPr>
              <a:defRPr/>
            </a:lvl1pPr>
          </a:lstStyle>
          <a:p>
            <a:pPr>
              <a:defRPr/>
            </a:pPr>
            <a:fld id="{B957A668-5A02-1D41-97DD-054236BFC34C}" type="slidenum">
              <a:rPr lang="nl-NL"/>
              <a:pPr>
                <a:defRPr/>
              </a:pPr>
              <a:t>‹nr.›</a:t>
            </a:fld>
            <a:endParaRPr lang="nl-NL"/>
          </a:p>
        </p:txBody>
      </p:sp>
      <p:sp>
        <p:nvSpPr>
          <p:cNvPr id="5" name="Tijdelijke aanduiding voor voettekst 9">
            <a:extLst>
              <a:ext uri="{FF2B5EF4-FFF2-40B4-BE49-F238E27FC236}">
                <a16:creationId xmlns:a16="http://schemas.microsoft.com/office/drawing/2014/main" id="{93F38833-BF44-B385-84F7-4A302CF4C741}"/>
              </a:ext>
            </a:extLst>
          </p:cNvPr>
          <p:cNvSpPr>
            <a:spLocks noGrp="1"/>
          </p:cNvSpPr>
          <p:nvPr>
            <p:ph type="ftr" sz="quarter" idx="11"/>
          </p:nvPr>
        </p:nvSpPr>
        <p:spPr/>
        <p:txBody>
          <a:bodyPr/>
          <a:lstStyle>
            <a:lvl1pPr algn="l">
              <a:defRPr sz="1200">
                <a:solidFill>
                  <a:srgbClr val="20AEE4"/>
                </a:solidFill>
              </a:defRPr>
            </a:lvl1pPr>
          </a:lstStyle>
          <a:p>
            <a:pPr>
              <a:defRPr/>
            </a:pPr>
            <a:r>
              <a:rPr lang="en-US" altLang="nl-NL"/>
              <a:t>Op weg naar een goedkopere, duurzamere, toekomst- en klimaatbestendingere waterketen</a:t>
            </a:r>
          </a:p>
          <a:p>
            <a:pPr>
              <a:defRPr/>
            </a:pPr>
            <a:r>
              <a:rPr lang="en-US" altLang="nl-NL"/>
              <a:t>
</a:t>
            </a:r>
            <a:endParaRPr lang="nl-NL" altLang="nl-NL"/>
          </a:p>
        </p:txBody>
      </p:sp>
    </p:spTree>
    <p:extLst>
      <p:ext uri="{BB962C8B-B14F-4D97-AF65-F5344CB8AC3E}">
        <p14:creationId xmlns:p14="http://schemas.microsoft.com/office/powerpoint/2010/main" val="1403880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5">
            <a:extLst>
              <a:ext uri="{FF2B5EF4-FFF2-40B4-BE49-F238E27FC236}">
                <a16:creationId xmlns:a16="http://schemas.microsoft.com/office/drawing/2014/main" id="{F19C6049-39D9-7D33-10E7-FF089B015A08}"/>
              </a:ext>
            </a:extLst>
          </p:cNvPr>
          <p:cNvSpPr>
            <a:spLocks noGrp="1"/>
          </p:cNvSpPr>
          <p:nvPr>
            <p:ph type="sldNum" sz="quarter" idx="10"/>
          </p:nvPr>
        </p:nvSpPr>
        <p:spPr/>
        <p:txBody>
          <a:bodyPr/>
          <a:lstStyle>
            <a:lvl1pPr>
              <a:defRPr/>
            </a:lvl1pPr>
          </a:lstStyle>
          <a:p>
            <a:pPr>
              <a:defRPr/>
            </a:pPr>
            <a:fld id="{247BAE6F-7AFD-3A4E-91E8-3CD982A65DC4}" type="slidenum">
              <a:rPr lang="nl-NL"/>
              <a:pPr>
                <a:defRPr/>
              </a:pPr>
              <a:t>‹nr.›</a:t>
            </a:fld>
            <a:endParaRPr lang="nl-NL"/>
          </a:p>
        </p:txBody>
      </p:sp>
      <p:sp>
        <p:nvSpPr>
          <p:cNvPr id="5" name="Tijdelijke aanduiding voor voettekst 9">
            <a:extLst>
              <a:ext uri="{FF2B5EF4-FFF2-40B4-BE49-F238E27FC236}">
                <a16:creationId xmlns:a16="http://schemas.microsoft.com/office/drawing/2014/main" id="{89D22AED-44AC-DB11-B5B4-6F728963CC2F}"/>
              </a:ext>
            </a:extLst>
          </p:cNvPr>
          <p:cNvSpPr>
            <a:spLocks noGrp="1"/>
          </p:cNvSpPr>
          <p:nvPr>
            <p:ph type="ftr" sz="quarter" idx="11"/>
          </p:nvPr>
        </p:nvSpPr>
        <p:spPr/>
        <p:txBody>
          <a:bodyPr/>
          <a:lstStyle>
            <a:lvl1pPr algn="l">
              <a:defRPr sz="1200">
                <a:solidFill>
                  <a:srgbClr val="20AEE4"/>
                </a:solidFill>
              </a:defRPr>
            </a:lvl1pPr>
          </a:lstStyle>
          <a:p>
            <a:pPr>
              <a:defRPr/>
            </a:pPr>
            <a:r>
              <a:rPr lang="en-US" altLang="nl-NL"/>
              <a:t>Op weg naar een goedkopere, duurzamere, toekomst- en klimaatbestendingere waterketen</a:t>
            </a:r>
          </a:p>
          <a:p>
            <a:pPr>
              <a:defRPr/>
            </a:pPr>
            <a:r>
              <a:rPr lang="en-US" altLang="nl-NL"/>
              <a:t>
</a:t>
            </a:r>
            <a:endParaRPr lang="nl-NL" altLang="nl-NL"/>
          </a:p>
        </p:txBody>
      </p:sp>
    </p:spTree>
    <p:extLst>
      <p:ext uri="{BB962C8B-B14F-4D97-AF65-F5344CB8AC3E}">
        <p14:creationId xmlns:p14="http://schemas.microsoft.com/office/powerpoint/2010/main" val="2312014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5">
            <a:extLst>
              <a:ext uri="{FF2B5EF4-FFF2-40B4-BE49-F238E27FC236}">
                <a16:creationId xmlns:a16="http://schemas.microsoft.com/office/drawing/2014/main" id="{9AFE870D-3950-DB2C-6BB7-48EFE5C65AE1}"/>
              </a:ext>
            </a:extLst>
          </p:cNvPr>
          <p:cNvSpPr>
            <a:spLocks noGrp="1"/>
          </p:cNvSpPr>
          <p:nvPr>
            <p:ph type="sldNum" sz="quarter" idx="10"/>
          </p:nvPr>
        </p:nvSpPr>
        <p:spPr/>
        <p:txBody>
          <a:bodyPr/>
          <a:lstStyle>
            <a:lvl1pPr>
              <a:defRPr/>
            </a:lvl1pPr>
          </a:lstStyle>
          <a:p>
            <a:pPr>
              <a:defRPr/>
            </a:pPr>
            <a:fld id="{4E2368DE-E3D1-134E-8F5B-F1CAB37FE27F}" type="slidenum">
              <a:rPr lang="nl-NL"/>
              <a:pPr>
                <a:defRPr/>
              </a:pPr>
              <a:t>‹nr.›</a:t>
            </a:fld>
            <a:endParaRPr lang="nl-NL"/>
          </a:p>
        </p:txBody>
      </p:sp>
      <p:sp>
        <p:nvSpPr>
          <p:cNvPr id="5" name="Tijdelijke aanduiding voor voettekst 9">
            <a:extLst>
              <a:ext uri="{FF2B5EF4-FFF2-40B4-BE49-F238E27FC236}">
                <a16:creationId xmlns:a16="http://schemas.microsoft.com/office/drawing/2014/main" id="{DB4D7107-0F92-66C1-49E5-C1D32FD59E83}"/>
              </a:ext>
            </a:extLst>
          </p:cNvPr>
          <p:cNvSpPr>
            <a:spLocks noGrp="1"/>
          </p:cNvSpPr>
          <p:nvPr>
            <p:ph type="ftr" sz="quarter" idx="11"/>
          </p:nvPr>
        </p:nvSpPr>
        <p:spPr/>
        <p:txBody>
          <a:bodyPr/>
          <a:lstStyle>
            <a:lvl1pPr algn="l">
              <a:defRPr sz="1200">
                <a:solidFill>
                  <a:srgbClr val="20AEE4"/>
                </a:solidFill>
              </a:defRPr>
            </a:lvl1pPr>
          </a:lstStyle>
          <a:p>
            <a:pPr>
              <a:defRPr/>
            </a:pPr>
            <a:r>
              <a:rPr lang="en-US" altLang="nl-NL"/>
              <a:t>Op weg naar een goedkopere, duurzamere, toekomst- en klimaatbestendingere waterketen</a:t>
            </a:r>
          </a:p>
          <a:p>
            <a:pPr>
              <a:defRPr/>
            </a:pPr>
            <a:r>
              <a:rPr lang="en-US" altLang="nl-NL"/>
              <a:t>
</a:t>
            </a:r>
            <a:endParaRPr lang="nl-NL" altLang="nl-NL"/>
          </a:p>
        </p:txBody>
      </p:sp>
    </p:spTree>
    <p:extLst>
      <p:ext uri="{BB962C8B-B14F-4D97-AF65-F5344CB8AC3E}">
        <p14:creationId xmlns:p14="http://schemas.microsoft.com/office/powerpoint/2010/main" val="1135625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ianummer 5">
            <a:extLst>
              <a:ext uri="{FF2B5EF4-FFF2-40B4-BE49-F238E27FC236}">
                <a16:creationId xmlns:a16="http://schemas.microsoft.com/office/drawing/2014/main" id="{5E78C26B-9F64-368C-05E8-CD2A84CC7BA8}"/>
              </a:ext>
            </a:extLst>
          </p:cNvPr>
          <p:cNvSpPr>
            <a:spLocks noGrp="1"/>
          </p:cNvSpPr>
          <p:nvPr>
            <p:ph type="sldNum" sz="quarter" idx="10"/>
          </p:nvPr>
        </p:nvSpPr>
        <p:spPr/>
        <p:txBody>
          <a:bodyPr/>
          <a:lstStyle>
            <a:lvl1pPr>
              <a:defRPr/>
            </a:lvl1pPr>
          </a:lstStyle>
          <a:p>
            <a:pPr>
              <a:defRPr/>
            </a:pPr>
            <a:fld id="{51B5D9E3-C104-8047-BC60-1F45328A96DF}" type="slidenum">
              <a:rPr lang="nl-NL"/>
              <a:pPr>
                <a:defRPr/>
              </a:pPr>
              <a:t>‹nr.›</a:t>
            </a:fld>
            <a:endParaRPr lang="nl-NL"/>
          </a:p>
        </p:txBody>
      </p:sp>
      <p:sp>
        <p:nvSpPr>
          <p:cNvPr id="5" name="Tijdelijke aanduiding voor voettekst 9">
            <a:extLst>
              <a:ext uri="{FF2B5EF4-FFF2-40B4-BE49-F238E27FC236}">
                <a16:creationId xmlns:a16="http://schemas.microsoft.com/office/drawing/2014/main" id="{5D214A8D-F737-95CF-0820-345392E5EE94}"/>
              </a:ext>
            </a:extLst>
          </p:cNvPr>
          <p:cNvSpPr>
            <a:spLocks noGrp="1"/>
          </p:cNvSpPr>
          <p:nvPr>
            <p:ph type="ftr" sz="quarter" idx="11"/>
          </p:nvPr>
        </p:nvSpPr>
        <p:spPr/>
        <p:txBody>
          <a:bodyPr/>
          <a:lstStyle>
            <a:lvl1pPr algn="l">
              <a:defRPr sz="1200">
                <a:solidFill>
                  <a:srgbClr val="20AEE4"/>
                </a:solidFill>
              </a:defRPr>
            </a:lvl1pPr>
          </a:lstStyle>
          <a:p>
            <a:pPr>
              <a:defRPr/>
            </a:pPr>
            <a:r>
              <a:rPr lang="en-US" altLang="nl-NL"/>
              <a:t>Op weg naar een goedkopere, duurzamere, toekomst- en klimaatbestendingere waterketen</a:t>
            </a:r>
          </a:p>
          <a:p>
            <a:pPr>
              <a:defRPr/>
            </a:pPr>
            <a:r>
              <a:rPr lang="en-US" altLang="nl-NL"/>
              <a:t>
</a:t>
            </a:r>
            <a:endParaRPr lang="nl-NL" altLang="nl-NL"/>
          </a:p>
        </p:txBody>
      </p:sp>
    </p:spTree>
    <p:extLst>
      <p:ext uri="{BB962C8B-B14F-4D97-AF65-F5344CB8AC3E}">
        <p14:creationId xmlns:p14="http://schemas.microsoft.com/office/powerpoint/2010/main" val="84813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ianummer 6">
            <a:extLst>
              <a:ext uri="{FF2B5EF4-FFF2-40B4-BE49-F238E27FC236}">
                <a16:creationId xmlns:a16="http://schemas.microsoft.com/office/drawing/2014/main" id="{97E50ECF-7051-B5E5-7DE1-D90735655806}"/>
              </a:ext>
            </a:extLst>
          </p:cNvPr>
          <p:cNvSpPr>
            <a:spLocks noGrp="1"/>
          </p:cNvSpPr>
          <p:nvPr>
            <p:ph type="sldNum" sz="quarter" idx="10"/>
          </p:nvPr>
        </p:nvSpPr>
        <p:spPr/>
        <p:txBody>
          <a:bodyPr/>
          <a:lstStyle>
            <a:lvl1pPr>
              <a:defRPr/>
            </a:lvl1pPr>
          </a:lstStyle>
          <a:p>
            <a:pPr>
              <a:defRPr/>
            </a:pPr>
            <a:fld id="{F15D4542-C346-8B4E-A618-71DDD3E47478}" type="slidenum">
              <a:rPr lang="nl-NL"/>
              <a:pPr>
                <a:defRPr/>
              </a:pPr>
              <a:t>‹nr.›</a:t>
            </a:fld>
            <a:endParaRPr lang="nl-NL"/>
          </a:p>
        </p:txBody>
      </p:sp>
      <p:sp>
        <p:nvSpPr>
          <p:cNvPr id="6" name="Tijdelijke aanduiding voor voettekst 9">
            <a:extLst>
              <a:ext uri="{FF2B5EF4-FFF2-40B4-BE49-F238E27FC236}">
                <a16:creationId xmlns:a16="http://schemas.microsoft.com/office/drawing/2014/main" id="{4FC6D09B-36C1-675F-E38E-F22F23F65265}"/>
              </a:ext>
            </a:extLst>
          </p:cNvPr>
          <p:cNvSpPr>
            <a:spLocks noGrp="1"/>
          </p:cNvSpPr>
          <p:nvPr>
            <p:ph type="ftr" sz="quarter" idx="11"/>
          </p:nvPr>
        </p:nvSpPr>
        <p:spPr/>
        <p:txBody>
          <a:bodyPr/>
          <a:lstStyle>
            <a:lvl1pPr algn="l">
              <a:defRPr sz="1200">
                <a:solidFill>
                  <a:srgbClr val="20AEE4"/>
                </a:solidFill>
              </a:defRPr>
            </a:lvl1pPr>
          </a:lstStyle>
          <a:p>
            <a:pPr>
              <a:defRPr/>
            </a:pPr>
            <a:r>
              <a:rPr lang="en-US" altLang="nl-NL"/>
              <a:t>Op weg naar een goedkopere, duurzamere, toekomst- en klimaatbestendingere waterketen</a:t>
            </a:r>
          </a:p>
          <a:p>
            <a:pPr>
              <a:defRPr/>
            </a:pPr>
            <a:r>
              <a:rPr lang="en-US" altLang="nl-NL"/>
              <a:t>
</a:t>
            </a:r>
            <a:endParaRPr lang="nl-NL" altLang="nl-NL"/>
          </a:p>
        </p:txBody>
      </p:sp>
    </p:spTree>
    <p:extLst>
      <p:ext uri="{BB962C8B-B14F-4D97-AF65-F5344CB8AC3E}">
        <p14:creationId xmlns:p14="http://schemas.microsoft.com/office/powerpoint/2010/main" val="3608091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ianummer 8">
            <a:extLst>
              <a:ext uri="{FF2B5EF4-FFF2-40B4-BE49-F238E27FC236}">
                <a16:creationId xmlns:a16="http://schemas.microsoft.com/office/drawing/2014/main" id="{A8EE1BC5-AE13-F26B-1B62-BF4CFFFB3D2F}"/>
              </a:ext>
            </a:extLst>
          </p:cNvPr>
          <p:cNvSpPr>
            <a:spLocks noGrp="1"/>
          </p:cNvSpPr>
          <p:nvPr>
            <p:ph type="sldNum" sz="quarter" idx="10"/>
          </p:nvPr>
        </p:nvSpPr>
        <p:spPr/>
        <p:txBody>
          <a:bodyPr/>
          <a:lstStyle>
            <a:lvl1pPr>
              <a:defRPr/>
            </a:lvl1pPr>
          </a:lstStyle>
          <a:p>
            <a:pPr>
              <a:defRPr/>
            </a:pPr>
            <a:fld id="{62231918-8A14-964D-A147-45341DB373AD}" type="slidenum">
              <a:rPr lang="nl-NL"/>
              <a:pPr>
                <a:defRPr/>
              </a:pPr>
              <a:t>‹nr.›</a:t>
            </a:fld>
            <a:endParaRPr lang="nl-NL"/>
          </a:p>
        </p:txBody>
      </p:sp>
      <p:sp>
        <p:nvSpPr>
          <p:cNvPr id="8" name="Tijdelijke aanduiding voor voettekst 9">
            <a:extLst>
              <a:ext uri="{FF2B5EF4-FFF2-40B4-BE49-F238E27FC236}">
                <a16:creationId xmlns:a16="http://schemas.microsoft.com/office/drawing/2014/main" id="{BA2D8FEA-01D1-009F-467F-3A7892F1BDF0}"/>
              </a:ext>
            </a:extLst>
          </p:cNvPr>
          <p:cNvSpPr>
            <a:spLocks noGrp="1"/>
          </p:cNvSpPr>
          <p:nvPr>
            <p:ph type="ftr" sz="quarter" idx="11"/>
          </p:nvPr>
        </p:nvSpPr>
        <p:spPr/>
        <p:txBody>
          <a:bodyPr/>
          <a:lstStyle>
            <a:lvl1pPr algn="l">
              <a:defRPr sz="1200">
                <a:solidFill>
                  <a:srgbClr val="20AEE4"/>
                </a:solidFill>
              </a:defRPr>
            </a:lvl1pPr>
          </a:lstStyle>
          <a:p>
            <a:pPr>
              <a:defRPr/>
            </a:pPr>
            <a:r>
              <a:rPr lang="en-US" altLang="nl-NL"/>
              <a:t>Op weg naar een goedkopere, duurzamere, toekomst- en klimaatbestendingere waterketen</a:t>
            </a:r>
          </a:p>
          <a:p>
            <a:pPr>
              <a:defRPr/>
            </a:pPr>
            <a:r>
              <a:rPr lang="en-US" altLang="nl-NL"/>
              <a:t>
</a:t>
            </a:r>
            <a:endParaRPr lang="nl-NL" altLang="nl-NL"/>
          </a:p>
        </p:txBody>
      </p:sp>
    </p:spTree>
    <p:extLst>
      <p:ext uri="{BB962C8B-B14F-4D97-AF65-F5344CB8AC3E}">
        <p14:creationId xmlns:p14="http://schemas.microsoft.com/office/powerpoint/2010/main" val="2338185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dianummer 4">
            <a:extLst>
              <a:ext uri="{FF2B5EF4-FFF2-40B4-BE49-F238E27FC236}">
                <a16:creationId xmlns:a16="http://schemas.microsoft.com/office/drawing/2014/main" id="{EB7409ED-B04C-5AB3-D00A-D81631C7D078}"/>
              </a:ext>
            </a:extLst>
          </p:cNvPr>
          <p:cNvSpPr>
            <a:spLocks noGrp="1"/>
          </p:cNvSpPr>
          <p:nvPr>
            <p:ph type="sldNum" sz="quarter" idx="10"/>
          </p:nvPr>
        </p:nvSpPr>
        <p:spPr/>
        <p:txBody>
          <a:bodyPr/>
          <a:lstStyle>
            <a:lvl1pPr>
              <a:defRPr/>
            </a:lvl1pPr>
          </a:lstStyle>
          <a:p>
            <a:pPr>
              <a:defRPr/>
            </a:pPr>
            <a:fld id="{EAC657F0-BA88-284F-AA8A-2AE2AEA40B64}" type="slidenum">
              <a:rPr lang="nl-NL"/>
              <a:pPr>
                <a:defRPr/>
              </a:pPr>
              <a:t>‹nr.›</a:t>
            </a:fld>
            <a:endParaRPr lang="nl-NL"/>
          </a:p>
        </p:txBody>
      </p:sp>
      <p:sp>
        <p:nvSpPr>
          <p:cNvPr id="4" name="Tijdelijke aanduiding voor voettekst 9">
            <a:extLst>
              <a:ext uri="{FF2B5EF4-FFF2-40B4-BE49-F238E27FC236}">
                <a16:creationId xmlns:a16="http://schemas.microsoft.com/office/drawing/2014/main" id="{1325C19A-6D41-7B84-7A33-54A8E74CD948}"/>
              </a:ext>
            </a:extLst>
          </p:cNvPr>
          <p:cNvSpPr>
            <a:spLocks noGrp="1"/>
          </p:cNvSpPr>
          <p:nvPr>
            <p:ph type="ftr" sz="quarter" idx="11"/>
          </p:nvPr>
        </p:nvSpPr>
        <p:spPr/>
        <p:txBody>
          <a:bodyPr/>
          <a:lstStyle>
            <a:lvl1pPr algn="l">
              <a:defRPr sz="1200">
                <a:solidFill>
                  <a:srgbClr val="20AEE4"/>
                </a:solidFill>
              </a:defRPr>
            </a:lvl1pPr>
          </a:lstStyle>
          <a:p>
            <a:pPr>
              <a:defRPr/>
            </a:pPr>
            <a:r>
              <a:rPr lang="en-US" altLang="nl-NL"/>
              <a:t>Op weg naar een goedkopere, duurzamere, toekomst- en klimaatbestendingere waterketen</a:t>
            </a:r>
          </a:p>
          <a:p>
            <a:pPr>
              <a:defRPr/>
            </a:pPr>
            <a:r>
              <a:rPr lang="en-US" altLang="nl-NL"/>
              <a:t>
</a:t>
            </a:r>
            <a:endParaRPr lang="nl-NL" altLang="nl-NL"/>
          </a:p>
        </p:txBody>
      </p:sp>
    </p:spTree>
    <p:extLst>
      <p:ext uri="{BB962C8B-B14F-4D97-AF65-F5344CB8AC3E}">
        <p14:creationId xmlns:p14="http://schemas.microsoft.com/office/powerpoint/2010/main" val="3553620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ianummer 3">
            <a:extLst>
              <a:ext uri="{FF2B5EF4-FFF2-40B4-BE49-F238E27FC236}">
                <a16:creationId xmlns:a16="http://schemas.microsoft.com/office/drawing/2014/main" id="{F626A90E-A557-9097-8F09-CB354566F5DF}"/>
              </a:ext>
            </a:extLst>
          </p:cNvPr>
          <p:cNvSpPr>
            <a:spLocks noGrp="1"/>
          </p:cNvSpPr>
          <p:nvPr>
            <p:ph type="sldNum" sz="quarter" idx="10"/>
          </p:nvPr>
        </p:nvSpPr>
        <p:spPr/>
        <p:txBody>
          <a:bodyPr/>
          <a:lstStyle>
            <a:lvl1pPr>
              <a:defRPr/>
            </a:lvl1pPr>
          </a:lstStyle>
          <a:p>
            <a:pPr>
              <a:defRPr/>
            </a:pPr>
            <a:fld id="{FB077063-5FFE-584D-B83E-9465F850BE1F}" type="slidenum">
              <a:rPr lang="nl-NL"/>
              <a:pPr>
                <a:defRPr/>
              </a:pPr>
              <a:t>‹nr.›</a:t>
            </a:fld>
            <a:endParaRPr lang="nl-NL"/>
          </a:p>
        </p:txBody>
      </p:sp>
      <p:sp>
        <p:nvSpPr>
          <p:cNvPr id="3" name="Tijdelijke aanduiding voor voettekst 9">
            <a:extLst>
              <a:ext uri="{FF2B5EF4-FFF2-40B4-BE49-F238E27FC236}">
                <a16:creationId xmlns:a16="http://schemas.microsoft.com/office/drawing/2014/main" id="{8C075B32-16CE-2709-7648-1872C39F300D}"/>
              </a:ext>
            </a:extLst>
          </p:cNvPr>
          <p:cNvSpPr>
            <a:spLocks noGrp="1"/>
          </p:cNvSpPr>
          <p:nvPr>
            <p:ph type="ftr" sz="quarter" idx="11"/>
          </p:nvPr>
        </p:nvSpPr>
        <p:spPr/>
        <p:txBody>
          <a:bodyPr/>
          <a:lstStyle>
            <a:lvl1pPr algn="l">
              <a:defRPr sz="1200">
                <a:solidFill>
                  <a:srgbClr val="20AEE4"/>
                </a:solidFill>
              </a:defRPr>
            </a:lvl1pPr>
          </a:lstStyle>
          <a:p>
            <a:pPr>
              <a:defRPr/>
            </a:pPr>
            <a:r>
              <a:rPr lang="en-US" altLang="nl-NL"/>
              <a:t>Op weg naar een goedkopere, duurzamere, toekomst- en klimaatbestendingere waterketen</a:t>
            </a:r>
          </a:p>
          <a:p>
            <a:pPr>
              <a:defRPr/>
            </a:pPr>
            <a:r>
              <a:rPr lang="en-US" altLang="nl-NL"/>
              <a:t>
</a:t>
            </a:r>
            <a:endParaRPr lang="nl-NL" altLang="nl-NL"/>
          </a:p>
        </p:txBody>
      </p:sp>
    </p:spTree>
    <p:extLst>
      <p:ext uri="{BB962C8B-B14F-4D97-AF65-F5344CB8AC3E}">
        <p14:creationId xmlns:p14="http://schemas.microsoft.com/office/powerpoint/2010/main" val="1327431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ianummer 6">
            <a:extLst>
              <a:ext uri="{FF2B5EF4-FFF2-40B4-BE49-F238E27FC236}">
                <a16:creationId xmlns:a16="http://schemas.microsoft.com/office/drawing/2014/main" id="{1788B511-769C-D6C7-E740-743C313DE3B7}"/>
              </a:ext>
            </a:extLst>
          </p:cNvPr>
          <p:cNvSpPr>
            <a:spLocks noGrp="1"/>
          </p:cNvSpPr>
          <p:nvPr>
            <p:ph type="sldNum" sz="quarter" idx="10"/>
          </p:nvPr>
        </p:nvSpPr>
        <p:spPr/>
        <p:txBody>
          <a:bodyPr/>
          <a:lstStyle>
            <a:lvl1pPr>
              <a:defRPr/>
            </a:lvl1pPr>
          </a:lstStyle>
          <a:p>
            <a:pPr>
              <a:defRPr/>
            </a:pPr>
            <a:fld id="{15079E12-9B43-DD45-A916-B570D8CE01C2}" type="slidenum">
              <a:rPr lang="nl-NL"/>
              <a:pPr>
                <a:defRPr/>
              </a:pPr>
              <a:t>‹nr.›</a:t>
            </a:fld>
            <a:endParaRPr lang="nl-NL"/>
          </a:p>
        </p:txBody>
      </p:sp>
      <p:sp>
        <p:nvSpPr>
          <p:cNvPr id="6" name="Tijdelijke aanduiding voor voettekst 9">
            <a:extLst>
              <a:ext uri="{FF2B5EF4-FFF2-40B4-BE49-F238E27FC236}">
                <a16:creationId xmlns:a16="http://schemas.microsoft.com/office/drawing/2014/main" id="{7E572ECD-7FEC-A5EC-3CBC-277314B68239}"/>
              </a:ext>
            </a:extLst>
          </p:cNvPr>
          <p:cNvSpPr>
            <a:spLocks noGrp="1"/>
          </p:cNvSpPr>
          <p:nvPr>
            <p:ph type="ftr" sz="quarter" idx="11"/>
          </p:nvPr>
        </p:nvSpPr>
        <p:spPr/>
        <p:txBody>
          <a:bodyPr/>
          <a:lstStyle>
            <a:lvl1pPr algn="l">
              <a:defRPr sz="1200">
                <a:solidFill>
                  <a:srgbClr val="20AEE4"/>
                </a:solidFill>
              </a:defRPr>
            </a:lvl1pPr>
          </a:lstStyle>
          <a:p>
            <a:pPr>
              <a:defRPr/>
            </a:pPr>
            <a:r>
              <a:rPr lang="en-US" altLang="nl-NL"/>
              <a:t>Op weg naar een goedkopere, duurzamere, toekomst- en klimaatbestendingere waterketen</a:t>
            </a:r>
          </a:p>
          <a:p>
            <a:pPr>
              <a:defRPr/>
            </a:pPr>
            <a:r>
              <a:rPr lang="en-US" altLang="nl-NL"/>
              <a:t>
</a:t>
            </a:r>
            <a:endParaRPr lang="nl-NL" altLang="nl-NL"/>
          </a:p>
        </p:txBody>
      </p:sp>
    </p:spTree>
    <p:extLst>
      <p:ext uri="{BB962C8B-B14F-4D97-AF65-F5344CB8AC3E}">
        <p14:creationId xmlns:p14="http://schemas.microsoft.com/office/powerpoint/2010/main" val="2716067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ianummer 6">
            <a:extLst>
              <a:ext uri="{FF2B5EF4-FFF2-40B4-BE49-F238E27FC236}">
                <a16:creationId xmlns:a16="http://schemas.microsoft.com/office/drawing/2014/main" id="{378DB264-69F3-F59A-64A7-C42451441CA4}"/>
              </a:ext>
            </a:extLst>
          </p:cNvPr>
          <p:cNvSpPr>
            <a:spLocks noGrp="1"/>
          </p:cNvSpPr>
          <p:nvPr>
            <p:ph type="sldNum" sz="quarter" idx="10"/>
          </p:nvPr>
        </p:nvSpPr>
        <p:spPr/>
        <p:txBody>
          <a:bodyPr/>
          <a:lstStyle>
            <a:lvl1pPr>
              <a:defRPr/>
            </a:lvl1pPr>
          </a:lstStyle>
          <a:p>
            <a:pPr>
              <a:defRPr/>
            </a:pPr>
            <a:fld id="{E3F09D1E-6253-FA40-A433-81495967DFEB}" type="slidenum">
              <a:rPr lang="nl-NL"/>
              <a:pPr>
                <a:defRPr/>
              </a:pPr>
              <a:t>‹nr.›</a:t>
            </a:fld>
            <a:endParaRPr lang="nl-NL"/>
          </a:p>
        </p:txBody>
      </p:sp>
      <p:sp>
        <p:nvSpPr>
          <p:cNvPr id="6" name="Tijdelijke aanduiding voor voettekst 9">
            <a:extLst>
              <a:ext uri="{FF2B5EF4-FFF2-40B4-BE49-F238E27FC236}">
                <a16:creationId xmlns:a16="http://schemas.microsoft.com/office/drawing/2014/main" id="{7F0EDE79-6A4E-D2B2-5F9B-17C76C273D3A}"/>
              </a:ext>
            </a:extLst>
          </p:cNvPr>
          <p:cNvSpPr>
            <a:spLocks noGrp="1"/>
          </p:cNvSpPr>
          <p:nvPr>
            <p:ph type="ftr" sz="quarter" idx="11"/>
          </p:nvPr>
        </p:nvSpPr>
        <p:spPr/>
        <p:txBody>
          <a:bodyPr/>
          <a:lstStyle>
            <a:lvl1pPr algn="l">
              <a:defRPr sz="1200">
                <a:solidFill>
                  <a:srgbClr val="20AEE4"/>
                </a:solidFill>
              </a:defRPr>
            </a:lvl1pPr>
          </a:lstStyle>
          <a:p>
            <a:pPr>
              <a:defRPr/>
            </a:pPr>
            <a:r>
              <a:rPr lang="en-US" altLang="nl-NL"/>
              <a:t>Op weg naar een goedkopere, duurzamere, toekomst- en klimaatbestendingere waterketen</a:t>
            </a:r>
          </a:p>
          <a:p>
            <a:pPr>
              <a:defRPr/>
            </a:pPr>
            <a:r>
              <a:rPr lang="en-US" altLang="nl-NL"/>
              <a:t>
</a:t>
            </a:r>
            <a:endParaRPr lang="nl-NL" altLang="nl-NL"/>
          </a:p>
        </p:txBody>
      </p:sp>
    </p:spTree>
    <p:extLst>
      <p:ext uri="{BB962C8B-B14F-4D97-AF65-F5344CB8AC3E}">
        <p14:creationId xmlns:p14="http://schemas.microsoft.com/office/powerpoint/2010/main" val="2508651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jdelijke aanduiding voor titel 1">
            <a:extLst>
              <a:ext uri="{FF2B5EF4-FFF2-40B4-BE49-F238E27FC236}">
                <a16:creationId xmlns:a16="http://schemas.microsoft.com/office/drawing/2014/main" id="{1391A81A-485B-4F73-B2A6-1C8222378A9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Klik om stijl te bewerken</a:t>
            </a:r>
          </a:p>
        </p:txBody>
      </p:sp>
      <p:sp>
        <p:nvSpPr>
          <p:cNvPr id="1027" name="Tijdelijke aanduiding voor tekst 2">
            <a:extLst>
              <a:ext uri="{FF2B5EF4-FFF2-40B4-BE49-F238E27FC236}">
                <a16:creationId xmlns:a16="http://schemas.microsoft.com/office/drawing/2014/main" id="{39F8C2CC-3702-2594-ECDD-B802BA33A79F}"/>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Klikken om de tekststijl van het model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6" name="Tijdelijke aanduiding voor dianummer 5">
            <a:extLst>
              <a:ext uri="{FF2B5EF4-FFF2-40B4-BE49-F238E27FC236}">
                <a16:creationId xmlns:a16="http://schemas.microsoft.com/office/drawing/2014/main" id="{B7ECAEFD-B9DF-0ACB-8322-F533EF804A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r>
              <a:rPr lang="nl-NL"/>
              <a:t>  </a:t>
            </a:r>
            <a:fld id="{E81A8177-4E44-8747-BB61-16E32656A6F5}" type="slidenum">
              <a:rPr lang="nl-NL" smtClean="0"/>
              <a:pPr>
                <a:defRPr/>
              </a:pPr>
              <a:t>‹nr.›</a:t>
            </a:fld>
            <a:endParaRPr lang="nl-NL"/>
          </a:p>
        </p:txBody>
      </p:sp>
      <p:cxnSp>
        <p:nvCxnSpPr>
          <p:cNvPr id="8" name="Rechte verbindingslijn 7">
            <a:extLst>
              <a:ext uri="{FF2B5EF4-FFF2-40B4-BE49-F238E27FC236}">
                <a16:creationId xmlns:a16="http://schemas.microsoft.com/office/drawing/2014/main" id="{67DF9926-98B4-5CEB-D2FD-6340859CF4DA}"/>
              </a:ext>
            </a:extLst>
          </p:cNvPr>
          <p:cNvCxnSpPr/>
          <p:nvPr userDrawn="1"/>
        </p:nvCxnSpPr>
        <p:spPr>
          <a:xfrm>
            <a:off x="10647363" y="6356350"/>
            <a:ext cx="0" cy="36512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0" name="Tijdelijke aanduiding voor voettekst 9">
            <a:extLst>
              <a:ext uri="{FF2B5EF4-FFF2-40B4-BE49-F238E27FC236}">
                <a16:creationId xmlns:a16="http://schemas.microsoft.com/office/drawing/2014/main" id="{0CBB628F-C5CE-A82D-F83C-50D779CE20E6}"/>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rgbClr val="20AEE4"/>
                </a:solidFill>
                <a:latin typeface="+mn-lt"/>
              </a:defRPr>
            </a:lvl1pPr>
          </a:lstStyle>
          <a:p>
            <a:pPr>
              <a:defRPr/>
            </a:pPr>
            <a:r>
              <a:rPr lang="en-US" altLang="nl-NL"/>
              <a:t>Op weg naar een goedkopere, duurzamere, toekomst- en klimaatbestendingere waterketen</a:t>
            </a:r>
          </a:p>
          <a:p>
            <a:pPr>
              <a:defRPr/>
            </a:pPr>
            <a:r>
              <a:rPr lang="en-US" altLang="nl-NL"/>
              <a:t>
</a:t>
            </a:r>
            <a:endParaRPr lang="nl-NL" altLang="nl-NL"/>
          </a:p>
        </p:txBody>
      </p:sp>
      <p:sp>
        <p:nvSpPr>
          <p:cNvPr id="11" name="Rechthoek 10">
            <a:extLst>
              <a:ext uri="{FF2B5EF4-FFF2-40B4-BE49-F238E27FC236}">
                <a16:creationId xmlns:a16="http://schemas.microsoft.com/office/drawing/2014/main" id="{32CD6828-D8D2-2E0F-8319-BA1B1B5C23B6}"/>
              </a:ext>
            </a:extLst>
          </p:cNvPr>
          <p:cNvSpPr/>
          <p:nvPr userDrawn="1"/>
        </p:nvSpPr>
        <p:spPr>
          <a:xfrm>
            <a:off x="0" y="0"/>
            <a:ext cx="12192000" cy="365125"/>
          </a:xfrm>
          <a:prstGeom prst="rect">
            <a:avLst/>
          </a:prstGeom>
          <a:solidFill>
            <a:srgbClr val="1BBBE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a:p>
        </p:txBody>
      </p:sp>
      <p:pic>
        <p:nvPicPr>
          <p:cNvPr id="1032" name="Afbeelding 12">
            <a:extLst>
              <a:ext uri="{FF2B5EF4-FFF2-40B4-BE49-F238E27FC236}">
                <a16:creationId xmlns:a16="http://schemas.microsoft.com/office/drawing/2014/main" id="{A72B9991-188C-ECAA-FDB8-D37861762E62}"/>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631488" y="-22225"/>
            <a:ext cx="1546225"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hd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hyperlink" Target="https://www.waterketendelfland.nl/PageByID.aspx?sectionID=249455&amp;contentPageID=2456390" TargetMode="External"/><Relationship Id="rId4" Type="http://schemas.openxmlformats.org/officeDocument/2006/relationships/hyperlink" Target="https://www.waterketendelfland.nl/PageByID.aspx?sectionID=249455&amp;contentPageID=2456389"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waterketendelfland.nl/nad+projecten/overzicht+projecten/default.aspx" TargetMode="Externa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338" name="Titel 1">
            <a:extLst>
              <a:ext uri="{FF2B5EF4-FFF2-40B4-BE49-F238E27FC236}">
                <a16:creationId xmlns:a16="http://schemas.microsoft.com/office/drawing/2014/main" id="{E47A1B06-CA87-8F0F-B0EF-EE860E95B151}"/>
              </a:ext>
            </a:extLst>
          </p:cNvPr>
          <p:cNvSpPr>
            <a:spLocks noGrp="1" noChangeArrowheads="1"/>
          </p:cNvSpPr>
          <p:nvPr>
            <p:ph type="ctrTitle"/>
          </p:nvPr>
        </p:nvSpPr>
        <p:spPr>
          <a:xfrm>
            <a:off x="781696" y="-381903"/>
            <a:ext cx="9144000" cy="2387600"/>
          </a:xfrm>
        </p:spPr>
        <p:txBody>
          <a:bodyPr anchor="ctr"/>
          <a:lstStyle/>
          <a:p>
            <a:pPr algn="l"/>
            <a:r>
              <a:rPr lang="nl-NL" altLang="nl-NL" dirty="0">
                <a:solidFill>
                  <a:srgbClr val="1B345B"/>
                </a:solidFill>
              </a:rPr>
              <a:t>Wij zijn het NAD!</a:t>
            </a:r>
          </a:p>
        </p:txBody>
      </p:sp>
      <p:sp>
        <p:nvSpPr>
          <p:cNvPr id="14339" name="Ondertitel 2">
            <a:extLst>
              <a:ext uri="{FF2B5EF4-FFF2-40B4-BE49-F238E27FC236}">
                <a16:creationId xmlns:a16="http://schemas.microsoft.com/office/drawing/2014/main" id="{37173821-0E54-D743-ADB2-BA597940ECF7}"/>
              </a:ext>
            </a:extLst>
          </p:cNvPr>
          <p:cNvSpPr>
            <a:spLocks noGrp="1" noChangeArrowheads="1"/>
          </p:cNvSpPr>
          <p:nvPr>
            <p:ph type="subTitle" idx="1"/>
          </p:nvPr>
        </p:nvSpPr>
        <p:spPr>
          <a:xfrm>
            <a:off x="781696" y="1514073"/>
            <a:ext cx="9144000" cy="1655762"/>
          </a:xfrm>
        </p:spPr>
        <p:txBody>
          <a:bodyPr/>
          <a:lstStyle/>
          <a:p>
            <a:pPr algn="l"/>
            <a:r>
              <a:rPr lang="nl-NL" altLang="nl-NL" dirty="0">
                <a:solidFill>
                  <a:srgbClr val="1B345B"/>
                </a:solidFill>
              </a:rPr>
              <a:t>Het NAD en de voortgang van de projecten</a:t>
            </a:r>
          </a:p>
        </p:txBody>
      </p:sp>
      <p:pic>
        <p:nvPicPr>
          <p:cNvPr id="14340" name="Afbeelding 2">
            <a:extLst>
              <a:ext uri="{FF2B5EF4-FFF2-40B4-BE49-F238E27FC236}">
                <a16:creationId xmlns:a16="http://schemas.microsoft.com/office/drawing/2014/main" id="{3F450ED5-D8AB-D748-75E0-27EC906B5B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0" y="5803779"/>
            <a:ext cx="1282700"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ep 11">
            <a:extLst>
              <a:ext uri="{FF2B5EF4-FFF2-40B4-BE49-F238E27FC236}">
                <a16:creationId xmlns:a16="http://schemas.microsoft.com/office/drawing/2014/main" id="{68CD42BE-5804-D5F5-0924-4ED321EBC8E4}"/>
              </a:ext>
            </a:extLst>
          </p:cNvPr>
          <p:cNvGrpSpPr/>
          <p:nvPr/>
        </p:nvGrpSpPr>
        <p:grpSpPr>
          <a:xfrm>
            <a:off x="401552" y="2341954"/>
            <a:ext cx="11667151" cy="3547693"/>
            <a:chOff x="133138" y="3113471"/>
            <a:chExt cx="10788291" cy="3097723"/>
          </a:xfrm>
        </p:grpSpPr>
        <p:pic>
          <p:nvPicPr>
            <p:cNvPr id="5" name="Afbeelding 4">
              <a:extLst>
                <a:ext uri="{FF2B5EF4-FFF2-40B4-BE49-F238E27FC236}">
                  <a16:creationId xmlns:a16="http://schemas.microsoft.com/office/drawing/2014/main" id="{84EC5AC3-901F-20FD-1057-9376D7C057EF}"/>
                </a:ext>
              </a:extLst>
            </p:cNvPr>
            <p:cNvPicPr>
              <a:picLocks noChangeAspect="1"/>
            </p:cNvPicPr>
            <p:nvPr/>
          </p:nvPicPr>
          <p:blipFill>
            <a:blip r:embed="rId4"/>
            <a:stretch>
              <a:fillRect/>
            </a:stretch>
          </p:blipFill>
          <p:spPr>
            <a:xfrm>
              <a:off x="7654247" y="3113471"/>
              <a:ext cx="3267182" cy="3060398"/>
            </a:xfrm>
            <a:prstGeom prst="rect">
              <a:avLst/>
            </a:prstGeom>
          </p:spPr>
        </p:pic>
        <p:pic>
          <p:nvPicPr>
            <p:cNvPr id="9" name="Afbeelding 8">
              <a:extLst>
                <a:ext uri="{FF2B5EF4-FFF2-40B4-BE49-F238E27FC236}">
                  <a16:creationId xmlns:a16="http://schemas.microsoft.com/office/drawing/2014/main" id="{A3031C16-C800-23F6-CF8C-C6120715374F}"/>
                </a:ext>
              </a:extLst>
            </p:cNvPr>
            <p:cNvPicPr>
              <a:picLocks noChangeAspect="1"/>
            </p:cNvPicPr>
            <p:nvPr/>
          </p:nvPicPr>
          <p:blipFill>
            <a:blip r:embed="rId5"/>
            <a:stretch>
              <a:fillRect/>
            </a:stretch>
          </p:blipFill>
          <p:spPr>
            <a:xfrm>
              <a:off x="4032114" y="3113471"/>
              <a:ext cx="3267182" cy="3097723"/>
            </a:xfrm>
            <a:prstGeom prst="rect">
              <a:avLst/>
            </a:prstGeom>
          </p:spPr>
        </p:pic>
        <p:pic>
          <p:nvPicPr>
            <p:cNvPr id="11" name="Afbeelding 10">
              <a:extLst>
                <a:ext uri="{FF2B5EF4-FFF2-40B4-BE49-F238E27FC236}">
                  <a16:creationId xmlns:a16="http://schemas.microsoft.com/office/drawing/2014/main" id="{F6A4198C-D477-80B1-0618-54A36001F77F}"/>
                </a:ext>
              </a:extLst>
            </p:cNvPr>
            <p:cNvPicPr>
              <a:picLocks noChangeAspect="1"/>
            </p:cNvPicPr>
            <p:nvPr/>
          </p:nvPicPr>
          <p:blipFill>
            <a:blip r:embed="rId6"/>
            <a:stretch>
              <a:fillRect/>
            </a:stretch>
          </p:blipFill>
          <p:spPr>
            <a:xfrm>
              <a:off x="133138" y="3113471"/>
              <a:ext cx="3401172" cy="2878437"/>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Afbeelding 3">
            <a:extLst>
              <a:ext uri="{FF2B5EF4-FFF2-40B4-BE49-F238E27FC236}">
                <a16:creationId xmlns:a16="http://schemas.microsoft.com/office/drawing/2014/main" id="{E0AA7760-3324-88E5-5DEE-C4B641B521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1675" y="1830388"/>
            <a:ext cx="6229350"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ijdelijke aanduiding voor inhoud 10">
            <a:extLst>
              <a:ext uri="{FF2B5EF4-FFF2-40B4-BE49-F238E27FC236}">
                <a16:creationId xmlns:a16="http://schemas.microsoft.com/office/drawing/2014/main" id="{21CFAE8F-020D-23F1-B91F-04AE6F1ED4AA}"/>
              </a:ext>
            </a:extLst>
          </p:cNvPr>
          <p:cNvSpPr>
            <a:spLocks noGrp="1" noChangeArrowheads="1"/>
          </p:cNvSpPr>
          <p:nvPr>
            <p:ph sz="half" idx="1"/>
          </p:nvPr>
        </p:nvSpPr>
        <p:spPr>
          <a:xfrm>
            <a:off x="349250" y="919463"/>
            <a:ext cx="8293100" cy="5619449"/>
          </a:xfrm>
        </p:spPr>
        <p:txBody>
          <a:bodyPr/>
          <a:lstStyle/>
          <a:p>
            <a:pPr eaLnBrk="1" hangingPunct="1"/>
            <a:r>
              <a:rPr lang="nl-NL" altLang="nl-NL" sz="2000" dirty="0">
                <a:solidFill>
                  <a:srgbClr val="333F52"/>
                </a:solidFill>
                <a:latin typeface="Open Sans" panose="020B0606030504020204" pitchFamily="34" charset="0"/>
                <a:ea typeface="Open Sans" panose="020B0606030504020204" pitchFamily="34" charset="0"/>
                <a:cs typeface="Open Sans" panose="020B0606030504020204" pitchFamily="34" charset="0"/>
              </a:rPr>
              <a:t>Het </a:t>
            </a:r>
            <a:r>
              <a:rPr lang="nl-NL" altLang="nl-NL" sz="2000" u="sng" dirty="0">
                <a:solidFill>
                  <a:srgbClr val="008ECB"/>
                </a:solidFill>
                <a:latin typeface="Open Sans" panose="020B0606030504020204" pitchFamily="34" charset="0"/>
                <a:ea typeface="Open Sans" panose="020B0606030504020204" pitchFamily="34" charset="0"/>
                <a:cs typeface="Open Sans" panose="020B0606030504020204" pitchFamily="34" charset="0"/>
                <a:hlinkClick r:id="rId4"/>
              </a:rPr>
              <a:t>Strategisch Keten Plan</a:t>
            </a:r>
            <a:r>
              <a:rPr lang="nl-NL" altLang="nl-NL" sz="2000" dirty="0">
                <a:solidFill>
                  <a:srgbClr val="333F52"/>
                </a:solidFill>
                <a:latin typeface="Open Sans" panose="020B0606030504020204" pitchFamily="34" charset="0"/>
                <a:ea typeface="Open Sans" panose="020B0606030504020204" pitchFamily="34" charset="0"/>
                <a:cs typeface="Open Sans" panose="020B0606030504020204" pitchFamily="34" charset="0"/>
              </a:rPr>
              <a:t> voor een </a:t>
            </a:r>
            <a:r>
              <a:rPr lang="nl-NL" altLang="nl-NL" sz="2000" dirty="0">
                <a:solidFill>
                  <a:srgbClr val="008ECB"/>
                </a:solidFill>
                <a:latin typeface="Open Sans" panose="020B0606030504020204" pitchFamily="34" charset="0"/>
                <a:ea typeface="Open Sans" panose="020B0606030504020204" pitchFamily="34" charset="0"/>
                <a:cs typeface="Open Sans" panose="020B0606030504020204" pitchFamily="34" charset="0"/>
                <a:hlinkClick r:id="rId5"/>
              </a:rPr>
              <a:t>Langetermijnvisie</a:t>
            </a:r>
            <a:r>
              <a:rPr lang="nl-NL" altLang="nl-NL" sz="2000" dirty="0">
                <a:solidFill>
                  <a:srgbClr val="008ECB"/>
                </a:solidFill>
                <a:latin typeface="Open Sans" panose="020B0606030504020204" pitchFamily="34" charset="0"/>
                <a:ea typeface="Open Sans" panose="020B0606030504020204" pitchFamily="34" charset="0"/>
                <a:cs typeface="Open Sans" panose="020B0606030504020204" pitchFamily="34" charset="0"/>
              </a:rPr>
              <a:t> </a:t>
            </a:r>
            <a:r>
              <a:rPr lang="nl-NL" altLang="nl-NL" sz="2000" dirty="0">
                <a:solidFill>
                  <a:srgbClr val="333F52"/>
                </a:solidFill>
                <a:latin typeface="Open Sans" panose="020B0606030504020204" pitchFamily="34" charset="0"/>
                <a:ea typeface="Open Sans" panose="020B0606030504020204" pitchFamily="34" charset="0"/>
                <a:cs typeface="Open Sans" panose="020B0606030504020204" pitchFamily="34" charset="0"/>
              </a:rPr>
              <a:t>(Denktank)</a:t>
            </a:r>
          </a:p>
          <a:p>
            <a:pPr eaLnBrk="1" hangingPunct="1"/>
            <a:endParaRPr lang="nl-NL" altLang="nl-NL" sz="2000" dirty="0">
              <a:solidFill>
                <a:srgbClr val="333F52"/>
              </a:solidFill>
              <a:latin typeface="Open Sans" panose="020B0606030504020204" pitchFamily="34" charset="0"/>
              <a:ea typeface="Open Sans" panose="020B0606030504020204" pitchFamily="34" charset="0"/>
              <a:cs typeface="Open Sans" panose="020B0606030504020204" pitchFamily="34" charset="0"/>
            </a:endParaRPr>
          </a:p>
          <a:p>
            <a:pPr eaLnBrk="1" hangingPunct="1"/>
            <a:r>
              <a:rPr lang="nl-NL" altLang="nl-NL" sz="2000" dirty="0">
                <a:solidFill>
                  <a:srgbClr val="333F52"/>
                </a:solidFill>
                <a:latin typeface="Open Sans" panose="020B0606030504020204" pitchFamily="34" charset="0"/>
                <a:ea typeface="Open Sans" panose="020B0606030504020204" pitchFamily="34" charset="0"/>
                <a:cs typeface="Open Sans" panose="020B0606030504020204" pitchFamily="34" charset="0"/>
              </a:rPr>
              <a:t>Inspireert en prikkelt:</a:t>
            </a:r>
          </a:p>
          <a:p>
            <a:pPr lvl="1" eaLnBrk="1" hangingPunct="1"/>
            <a:r>
              <a:rPr lang="nl-NL" altLang="nl-NL" sz="2000" i="1" dirty="0">
                <a:solidFill>
                  <a:srgbClr val="333F52"/>
                </a:solidFill>
                <a:latin typeface="Open Sans" panose="020B0606030504020204" pitchFamily="34" charset="0"/>
                <a:ea typeface="Open Sans" panose="020B0606030504020204" pitchFamily="34" charset="0"/>
                <a:cs typeface="Open Sans" panose="020B0606030504020204" pitchFamily="34" charset="0"/>
              </a:rPr>
              <a:t>Inzichtelijk</a:t>
            </a:r>
            <a:r>
              <a:rPr lang="nl-NL" altLang="nl-NL" sz="2000" dirty="0">
                <a:solidFill>
                  <a:srgbClr val="333F52"/>
                </a:solidFill>
                <a:latin typeface="Open Sans" panose="020B0606030504020204" pitchFamily="34" charset="0"/>
                <a:ea typeface="Open Sans" panose="020B0606030504020204" pitchFamily="34" charset="0"/>
                <a:cs typeface="Open Sans" panose="020B0606030504020204" pitchFamily="34" charset="0"/>
              </a:rPr>
              <a:t> maken van voorbeeldprojecten</a:t>
            </a:r>
          </a:p>
          <a:p>
            <a:pPr lvl="1" eaLnBrk="1" hangingPunct="1"/>
            <a:r>
              <a:rPr lang="nl-NL" altLang="nl-NL" sz="2000" i="1" dirty="0">
                <a:solidFill>
                  <a:srgbClr val="333F52"/>
                </a:solidFill>
                <a:latin typeface="Open Sans" panose="020B0606030504020204" pitchFamily="34" charset="0"/>
                <a:ea typeface="Open Sans" panose="020B0606030504020204" pitchFamily="34" charset="0"/>
                <a:cs typeface="Open Sans" panose="020B0606030504020204" pitchFamily="34" charset="0"/>
              </a:rPr>
              <a:t>Signaleren </a:t>
            </a:r>
            <a:r>
              <a:rPr lang="nl-NL" altLang="nl-NL" sz="2000" dirty="0">
                <a:solidFill>
                  <a:srgbClr val="333F52"/>
                </a:solidFill>
                <a:latin typeface="Open Sans" panose="020B0606030504020204" pitchFamily="34" charset="0"/>
                <a:ea typeface="Open Sans" panose="020B0606030504020204" pitchFamily="34" charset="0"/>
                <a:cs typeface="Open Sans" panose="020B0606030504020204" pitchFamily="34" charset="0"/>
              </a:rPr>
              <a:t>van innovatie</a:t>
            </a:r>
          </a:p>
          <a:p>
            <a:pPr lvl="1" eaLnBrk="1" hangingPunct="1"/>
            <a:r>
              <a:rPr lang="nl-NL" altLang="nl-NL" sz="2000" i="1" dirty="0">
                <a:solidFill>
                  <a:srgbClr val="333F52"/>
                </a:solidFill>
                <a:latin typeface="Open Sans" panose="020B0606030504020204" pitchFamily="34" charset="0"/>
                <a:ea typeface="Open Sans" panose="020B0606030504020204" pitchFamily="34" charset="0"/>
                <a:cs typeface="Open Sans" panose="020B0606030504020204" pitchFamily="34" charset="0"/>
              </a:rPr>
              <a:t>Op zoek </a:t>
            </a:r>
            <a:r>
              <a:rPr lang="nl-NL" altLang="nl-NL" sz="2000" dirty="0">
                <a:solidFill>
                  <a:srgbClr val="333F52"/>
                </a:solidFill>
                <a:latin typeface="Open Sans" panose="020B0606030504020204" pitchFamily="34" charset="0"/>
                <a:ea typeface="Open Sans" panose="020B0606030504020204" pitchFamily="34" charset="0"/>
                <a:cs typeface="Open Sans" panose="020B0606030504020204" pitchFamily="34" charset="0"/>
              </a:rPr>
              <a:t>naar ontwikkelingen </a:t>
            </a:r>
          </a:p>
          <a:p>
            <a:pPr lvl="1" eaLnBrk="1" hangingPunct="1"/>
            <a:endParaRPr lang="nl-NL" altLang="nl-NL" sz="2000" dirty="0">
              <a:solidFill>
                <a:srgbClr val="333F52"/>
              </a:solidFill>
              <a:latin typeface="Open Sans" panose="020B0606030504020204" pitchFamily="34" charset="0"/>
              <a:ea typeface="Open Sans" panose="020B0606030504020204" pitchFamily="34" charset="0"/>
              <a:cs typeface="Open Sans" panose="020B0606030504020204" pitchFamily="34" charset="0"/>
            </a:endParaRPr>
          </a:p>
          <a:p>
            <a:pPr eaLnBrk="1" hangingPunct="1"/>
            <a:r>
              <a:rPr lang="nl-NL" altLang="nl-NL" sz="2000" dirty="0">
                <a:solidFill>
                  <a:srgbClr val="333F52"/>
                </a:solidFill>
                <a:latin typeface="Open Sans" panose="020B0606030504020204" pitchFamily="34" charset="0"/>
                <a:ea typeface="Open Sans" panose="020B0606030504020204" pitchFamily="34" charset="0"/>
                <a:cs typeface="Open Sans" panose="020B0606030504020204" pitchFamily="34" charset="0"/>
              </a:rPr>
              <a:t>Geeft richting door:</a:t>
            </a:r>
          </a:p>
          <a:p>
            <a:pPr lvl="1" eaLnBrk="1" hangingPunct="1"/>
            <a:r>
              <a:rPr lang="nl-NL" altLang="nl-NL" sz="2000" i="1" dirty="0">
                <a:solidFill>
                  <a:srgbClr val="333F52"/>
                </a:solidFill>
                <a:latin typeface="Open Sans" panose="020B0606030504020204" pitchFamily="34" charset="0"/>
                <a:ea typeface="Open Sans" panose="020B0606030504020204" pitchFamily="34" charset="0"/>
                <a:cs typeface="Open Sans" panose="020B0606030504020204" pitchFamily="34" charset="0"/>
              </a:rPr>
              <a:t>Delen</a:t>
            </a:r>
            <a:r>
              <a:rPr lang="nl-NL" altLang="nl-NL" sz="2000" dirty="0">
                <a:solidFill>
                  <a:srgbClr val="333F52"/>
                </a:solidFill>
                <a:latin typeface="Open Sans" panose="020B0606030504020204" pitchFamily="34" charset="0"/>
                <a:ea typeface="Open Sans" panose="020B0606030504020204" pitchFamily="34" charset="0"/>
                <a:cs typeface="Open Sans" panose="020B0606030504020204" pitchFamily="34" charset="0"/>
              </a:rPr>
              <a:t> van kennis (buiten &amp; binnen)</a:t>
            </a:r>
          </a:p>
          <a:p>
            <a:pPr lvl="1" eaLnBrk="1" hangingPunct="1"/>
            <a:r>
              <a:rPr lang="nl-NL" altLang="nl-NL" sz="2000" i="1" dirty="0">
                <a:solidFill>
                  <a:srgbClr val="333F52"/>
                </a:solidFill>
                <a:latin typeface="Open Sans" panose="020B0606030504020204" pitchFamily="34" charset="0"/>
                <a:ea typeface="Open Sans" panose="020B0606030504020204" pitchFamily="34" charset="0"/>
                <a:cs typeface="Open Sans" panose="020B0606030504020204" pitchFamily="34" charset="0"/>
              </a:rPr>
              <a:t>Ondersteuning</a:t>
            </a:r>
            <a:r>
              <a:rPr lang="nl-NL" altLang="nl-NL" sz="2000" dirty="0">
                <a:solidFill>
                  <a:srgbClr val="333F52"/>
                </a:solidFill>
                <a:latin typeface="Open Sans" panose="020B0606030504020204" pitchFamily="34" charset="0"/>
                <a:ea typeface="Open Sans" panose="020B0606030504020204" pitchFamily="34" charset="0"/>
                <a:cs typeface="Open Sans" panose="020B0606030504020204" pitchFamily="34" charset="0"/>
              </a:rPr>
              <a:t> Waterketenteams</a:t>
            </a:r>
          </a:p>
          <a:p>
            <a:pPr lvl="1" eaLnBrk="1" hangingPunct="1"/>
            <a:r>
              <a:rPr lang="nl-NL" altLang="nl-NL" sz="2000" i="1" dirty="0">
                <a:solidFill>
                  <a:srgbClr val="333F52"/>
                </a:solidFill>
                <a:latin typeface="Open Sans" panose="020B0606030504020204" pitchFamily="34" charset="0"/>
                <a:ea typeface="Open Sans" panose="020B0606030504020204" pitchFamily="34" charset="0"/>
                <a:cs typeface="Open Sans" panose="020B0606030504020204" pitchFamily="34" charset="0"/>
              </a:rPr>
              <a:t>Voorstel</a:t>
            </a:r>
            <a:r>
              <a:rPr lang="nl-NL" altLang="nl-NL" sz="2000" dirty="0">
                <a:solidFill>
                  <a:srgbClr val="333F52"/>
                </a:solidFill>
                <a:latin typeface="Open Sans" panose="020B0606030504020204" pitchFamily="34" charset="0"/>
                <a:ea typeface="Open Sans" panose="020B0606030504020204" pitchFamily="34" charset="0"/>
                <a:cs typeface="Open Sans" panose="020B0606030504020204" pitchFamily="34" charset="0"/>
              </a:rPr>
              <a:t> nieuwe projecten</a:t>
            </a:r>
          </a:p>
          <a:p>
            <a:pPr lvl="1" eaLnBrk="1" hangingPunct="1"/>
            <a:endParaRPr lang="nl-NL" altLang="nl-NL" sz="1800" dirty="0">
              <a:solidFill>
                <a:srgbClr val="333F52"/>
              </a:solidFill>
              <a:latin typeface="Lato" panose="020F0502020204030203" pitchFamily="34" charset="0"/>
            </a:endParaRPr>
          </a:p>
          <a:p>
            <a:pPr eaLnBrk="1" hangingPunct="1"/>
            <a:endParaRPr lang="nl-NL" altLang="nl-NL" sz="2000" dirty="0">
              <a:solidFill>
                <a:srgbClr val="333F52"/>
              </a:solidFill>
              <a:latin typeface="Lato" panose="020F0502020204030203" pitchFamily="34" charset="0"/>
            </a:endParaRPr>
          </a:p>
        </p:txBody>
      </p:sp>
      <p:sp>
        <p:nvSpPr>
          <p:cNvPr id="2" name="Tijdelijke aanduiding voor voettekst 1">
            <a:extLst>
              <a:ext uri="{FF2B5EF4-FFF2-40B4-BE49-F238E27FC236}">
                <a16:creationId xmlns:a16="http://schemas.microsoft.com/office/drawing/2014/main" id="{225188BB-F808-4160-0A12-B37DF2EEDEE0}"/>
              </a:ext>
            </a:extLst>
          </p:cNvPr>
          <p:cNvSpPr>
            <a:spLocks noGrp="1"/>
          </p:cNvSpPr>
          <p:nvPr>
            <p:ph type="ftr" sz="quarter" idx="11"/>
          </p:nvPr>
        </p:nvSpPr>
        <p:spPr/>
        <p:txBody>
          <a:bodyPr/>
          <a:lstStyle/>
          <a:p>
            <a:pPr>
              <a:defRPr/>
            </a:pPr>
            <a:r>
              <a:rPr lang="nl-NL" altLang="nl-NL" sz="900" dirty="0"/>
              <a:t>Op weg naar een goedkopere, duurzamere, toekomst- en klimaatbestendingere waterketen</a:t>
            </a:r>
          </a:p>
          <a:p>
            <a:pPr>
              <a:defRPr/>
            </a:pPr>
            <a:r>
              <a:rPr lang="en-US" altLang="nl-NL" dirty="0"/>
              <a:t>
</a:t>
            </a:r>
            <a:endParaRPr lang="nl-NL" altLang="nl-NL" dirty="0"/>
          </a:p>
        </p:txBody>
      </p:sp>
      <p:sp>
        <p:nvSpPr>
          <p:cNvPr id="3" name="Tijdelijke aanduiding voor dianummer 2">
            <a:extLst>
              <a:ext uri="{FF2B5EF4-FFF2-40B4-BE49-F238E27FC236}">
                <a16:creationId xmlns:a16="http://schemas.microsoft.com/office/drawing/2014/main" id="{D8C7488C-D42A-DCAA-C613-FE47AD21CCA6}"/>
              </a:ext>
            </a:extLst>
          </p:cNvPr>
          <p:cNvSpPr>
            <a:spLocks noGrp="1"/>
          </p:cNvSpPr>
          <p:nvPr>
            <p:ph type="sldNum" sz="quarter" idx="10"/>
          </p:nvPr>
        </p:nvSpPr>
        <p:spPr/>
        <p:txBody>
          <a:bodyPr/>
          <a:lstStyle/>
          <a:p>
            <a:pPr>
              <a:defRPr/>
            </a:pPr>
            <a:fld id="{DFADBDCB-9E9A-B045-8AB9-E346376706FF}" type="slidenum">
              <a:rPr lang="nl-NL" smtClean="0"/>
              <a:pPr>
                <a:defRPr/>
              </a:pPr>
              <a:t>10</a:t>
            </a:fld>
            <a:endParaRPr lang="nl-NL"/>
          </a:p>
        </p:txBody>
      </p:sp>
      <p:sp>
        <p:nvSpPr>
          <p:cNvPr id="9" name="Ovaal 8">
            <a:extLst>
              <a:ext uri="{FF2B5EF4-FFF2-40B4-BE49-F238E27FC236}">
                <a16:creationId xmlns:a16="http://schemas.microsoft.com/office/drawing/2014/main" id="{21ADCDDE-301C-9B8A-2C9F-DBC737FF5888}"/>
              </a:ext>
            </a:extLst>
          </p:cNvPr>
          <p:cNvSpPr/>
          <p:nvPr/>
        </p:nvSpPr>
        <p:spPr>
          <a:xfrm>
            <a:off x="8737600" y="3429000"/>
            <a:ext cx="2489200" cy="1276350"/>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nl-NL"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A15887C8-5973-4A13-49B8-949C9995FC25}"/>
              </a:ext>
            </a:extLst>
          </p:cNvPr>
          <p:cNvSpPr>
            <a:spLocks noGrp="1"/>
          </p:cNvSpPr>
          <p:nvPr>
            <p:ph type="ftr" sz="quarter" idx="11"/>
          </p:nvPr>
        </p:nvSpPr>
        <p:spPr/>
        <p:txBody>
          <a:bodyPr/>
          <a:lstStyle/>
          <a:p>
            <a:pPr>
              <a:defRPr/>
            </a:pPr>
            <a:r>
              <a:rPr lang="nl-NL" altLang="nl-NL" sz="900" dirty="0"/>
              <a:t>Op weg naar een goedkopere, duurzamere, toekomst- en klimaatbestendingere waterketen</a:t>
            </a:r>
          </a:p>
          <a:p>
            <a:pPr>
              <a:defRPr/>
            </a:pPr>
            <a:r>
              <a:rPr lang="en-US" altLang="nl-NL" dirty="0"/>
              <a:t>
</a:t>
            </a:r>
            <a:endParaRPr lang="nl-NL" altLang="nl-NL" dirty="0"/>
          </a:p>
        </p:txBody>
      </p:sp>
      <p:sp>
        <p:nvSpPr>
          <p:cNvPr id="3" name="Tijdelijke aanduiding voor dianummer 2">
            <a:extLst>
              <a:ext uri="{FF2B5EF4-FFF2-40B4-BE49-F238E27FC236}">
                <a16:creationId xmlns:a16="http://schemas.microsoft.com/office/drawing/2014/main" id="{19E40D34-653F-B44D-42BD-A5C5CCDAB5CF}"/>
              </a:ext>
            </a:extLst>
          </p:cNvPr>
          <p:cNvSpPr>
            <a:spLocks noGrp="1"/>
          </p:cNvSpPr>
          <p:nvPr>
            <p:ph type="sldNum" sz="quarter" idx="10"/>
          </p:nvPr>
        </p:nvSpPr>
        <p:spPr/>
        <p:txBody>
          <a:bodyPr/>
          <a:lstStyle/>
          <a:p>
            <a:pPr>
              <a:defRPr/>
            </a:pPr>
            <a:fld id="{60D8FF73-8AD3-DF42-9D6C-C2A4BA29A7E0}" type="slidenum">
              <a:rPr lang="nl-NL" smtClean="0"/>
              <a:pPr>
                <a:defRPr/>
              </a:pPr>
              <a:t>11</a:t>
            </a:fld>
            <a:endParaRPr lang="nl-NL"/>
          </a:p>
        </p:txBody>
      </p:sp>
      <p:sp>
        <p:nvSpPr>
          <p:cNvPr id="4" name="Tijdelijke aanduiding voor inhoud 3">
            <a:extLst>
              <a:ext uri="{FF2B5EF4-FFF2-40B4-BE49-F238E27FC236}">
                <a16:creationId xmlns:a16="http://schemas.microsoft.com/office/drawing/2014/main" id="{65DCABCC-E9F7-0C8B-4718-0A9F4C0C3A43}"/>
              </a:ext>
            </a:extLst>
          </p:cNvPr>
          <p:cNvSpPr>
            <a:spLocks noGrp="1"/>
          </p:cNvSpPr>
          <p:nvPr>
            <p:ph sz="half" idx="1"/>
          </p:nvPr>
        </p:nvSpPr>
        <p:spPr>
          <a:xfrm>
            <a:off x="400050" y="2005013"/>
            <a:ext cx="5181600" cy="4351337"/>
          </a:xfrm>
        </p:spPr>
        <p:txBody>
          <a:bodyPr/>
          <a:lstStyle/>
          <a:p>
            <a:pPr>
              <a:defRPr/>
            </a:pPr>
            <a:r>
              <a:rPr lang="nl-NL" sz="2000" dirty="0">
                <a:latin typeface="Lato" panose="020F0502020204030203" pitchFamily="34" charset="0"/>
                <a:ea typeface="Lato" panose="020F0502020204030203" pitchFamily="34" charset="0"/>
                <a:cs typeface="Lato" panose="020F0502020204030203" pitchFamily="34" charset="0"/>
              </a:rPr>
              <a:t>Water in bedrijf: richt zich op de juridische vorm van het NAD en op het intensiveren van de samenwerking.</a:t>
            </a:r>
          </a:p>
          <a:p>
            <a:pPr marL="0" indent="0">
              <a:buFont typeface="Arial" panose="020B0604020202020204" pitchFamily="34" charset="0"/>
              <a:buNone/>
              <a:defRPr/>
            </a:pPr>
            <a:endParaRPr lang="nl-NL" sz="2000" dirty="0">
              <a:latin typeface="Lato" panose="020F0502020204030203" pitchFamily="34" charset="0"/>
              <a:ea typeface="Lato" panose="020F0502020204030203" pitchFamily="34" charset="0"/>
              <a:cs typeface="Lato" panose="020F0502020204030203" pitchFamily="34" charset="0"/>
            </a:endParaRPr>
          </a:p>
          <a:p>
            <a:pPr>
              <a:defRPr/>
            </a:pPr>
            <a:r>
              <a:rPr lang="nl-NL" sz="2000" dirty="0">
                <a:latin typeface="Lato" panose="020F0502020204030203" pitchFamily="34" charset="0"/>
                <a:ea typeface="Lato" panose="020F0502020204030203" pitchFamily="34" charset="0"/>
                <a:cs typeface="Lato" panose="020F0502020204030203" pitchFamily="34" charset="0"/>
              </a:rPr>
              <a:t>Wijk van de Toekomst (samen met de andere netwerken)</a:t>
            </a:r>
          </a:p>
          <a:p>
            <a:pPr marL="0" indent="0">
              <a:buFont typeface="Arial" panose="020B0604020202020204" pitchFamily="34" charset="0"/>
              <a:buNone/>
              <a:defRPr/>
            </a:pPr>
            <a:endParaRPr lang="nl-NL" sz="2000" dirty="0">
              <a:latin typeface="Lato" panose="020F0502020204030203" pitchFamily="34" charset="0"/>
              <a:ea typeface="Lato" panose="020F0502020204030203" pitchFamily="34" charset="0"/>
              <a:cs typeface="Lato" panose="020F0502020204030203" pitchFamily="34" charset="0"/>
            </a:endParaRPr>
          </a:p>
          <a:p>
            <a:pPr>
              <a:defRPr/>
            </a:pPr>
            <a:r>
              <a:rPr lang="nl-NL" sz="2000" dirty="0">
                <a:latin typeface="Lato" panose="020F0502020204030203" pitchFamily="34" charset="0"/>
                <a:ea typeface="Lato" panose="020F0502020204030203" pitchFamily="34" charset="0"/>
                <a:cs typeface="Lato" panose="020F0502020204030203" pitchFamily="34" charset="0"/>
              </a:rPr>
              <a:t>Maatschappelijke kostenbatenanalyse afkoppelen</a:t>
            </a:r>
          </a:p>
          <a:p>
            <a:pPr>
              <a:defRPr/>
            </a:pPr>
            <a:endParaRPr lang="nl-NL" sz="2000" dirty="0">
              <a:latin typeface="Lato" panose="020F0502020204030203" pitchFamily="34" charset="0"/>
              <a:ea typeface="Lato" panose="020F0502020204030203" pitchFamily="34" charset="0"/>
              <a:cs typeface="Lato" panose="020F0502020204030203" pitchFamily="34" charset="0"/>
            </a:endParaRPr>
          </a:p>
        </p:txBody>
      </p:sp>
      <p:pic>
        <p:nvPicPr>
          <p:cNvPr id="23557" name="Afbeelding 5" descr="Afbeelding met tekst, kaart&#10;&#10;Automatisch gegenereerde beschrijving">
            <a:extLst>
              <a:ext uri="{FF2B5EF4-FFF2-40B4-BE49-F238E27FC236}">
                <a16:creationId xmlns:a16="http://schemas.microsoft.com/office/drawing/2014/main" id="{5F150B61-E3AB-21C7-882A-3AB65BB05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1650" y="1241425"/>
            <a:ext cx="646271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Afbeelding 3">
            <a:extLst>
              <a:ext uri="{FF2B5EF4-FFF2-40B4-BE49-F238E27FC236}">
                <a16:creationId xmlns:a16="http://schemas.microsoft.com/office/drawing/2014/main" id="{F5706E85-A5BF-FE48-117B-7948D61D62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2163" y="2043113"/>
            <a:ext cx="6229350"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ijdelijke aanduiding voor inhoud 10">
            <a:extLst>
              <a:ext uri="{FF2B5EF4-FFF2-40B4-BE49-F238E27FC236}">
                <a16:creationId xmlns:a16="http://schemas.microsoft.com/office/drawing/2014/main" id="{6031F8B2-607F-0E34-5947-ABCE857F0313}"/>
              </a:ext>
            </a:extLst>
          </p:cNvPr>
          <p:cNvSpPr>
            <a:spLocks noGrp="1" noChangeArrowheads="1"/>
          </p:cNvSpPr>
          <p:nvPr>
            <p:ph sz="half" idx="1"/>
          </p:nvPr>
        </p:nvSpPr>
        <p:spPr>
          <a:xfrm>
            <a:off x="317500" y="620712"/>
            <a:ext cx="7496464" cy="5557665"/>
          </a:xfrm>
        </p:spPr>
        <p:txBody>
          <a:bodyPr/>
          <a:lstStyle/>
          <a:p>
            <a:pPr marL="0" indent="0" eaLnBrk="1" hangingPunct="1">
              <a:buFont typeface="Arial" panose="020B0604020202020204" pitchFamily="34" charset="0"/>
              <a:buNone/>
              <a:defRPr/>
            </a:pPr>
            <a:r>
              <a:rPr lang="nl-NL" altLang="nl-NL" sz="4000" dirty="0">
                <a:solidFill>
                  <a:srgbClr val="00B0F0"/>
                </a:solidFill>
                <a:ea typeface="Open Sans" panose="020B0606030504020204" pitchFamily="34" charset="0"/>
                <a:cs typeface="Open Sans" panose="020B0606030504020204" pitchFamily="34" charset="0"/>
              </a:rPr>
              <a:t>Een kleine greep uit de uitvoer…</a:t>
            </a:r>
          </a:p>
          <a:p>
            <a:pPr eaLnBrk="1" hangingPunct="1">
              <a:defRPr/>
            </a:pPr>
            <a:endParaRPr lang="nl-NL" altLang="nl-NL" sz="1800" dirty="0">
              <a:solidFill>
                <a:srgbClr val="333F52"/>
              </a:solidFill>
              <a:latin typeface="Open Sans" panose="020B0606030504020204" pitchFamily="34" charset="0"/>
              <a:ea typeface="Open Sans" panose="020B0606030504020204" pitchFamily="34" charset="0"/>
              <a:cs typeface="Open Sans" panose="020B0606030504020204" pitchFamily="34" charset="0"/>
            </a:endParaRPr>
          </a:p>
          <a:p>
            <a:pPr eaLnBrk="1" hangingPunct="1">
              <a:defRPr/>
            </a:pPr>
            <a:r>
              <a:rPr lang="nl-NL" altLang="nl-NL" sz="1800" dirty="0">
                <a:solidFill>
                  <a:srgbClr val="333F52"/>
                </a:solidFill>
                <a:latin typeface="Open Sans" panose="020B0606030504020204" pitchFamily="34" charset="0"/>
                <a:ea typeface="Open Sans" panose="020B0606030504020204" pitchFamily="34" charset="0"/>
                <a:cs typeface="Open Sans" panose="020B0606030504020204" pitchFamily="34" charset="0"/>
              </a:rPr>
              <a:t>Opstellen van een gezamenlijk dataplatform</a:t>
            </a:r>
          </a:p>
          <a:p>
            <a:pPr eaLnBrk="1" hangingPunct="1">
              <a:defRPr/>
            </a:pPr>
            <a:endParaRPr lang="nl-NL" altLang="nl-NL" sz="1000" dirty="0">
              <a:solidFill>
                <a:srgbClr val="333F52"/>
              </a:solidFill>
              <a:latin typeface="Open Sans" panose="020B0606030504020204" pitchFamily="34" charset="0"/>
              <a:ea typeface="Open Sans" panose="020B0606030504020204" pitchFamily="34" charset="0"/>
              <a:cs typeface="Open Sans" panose="020B0606030504020204" pitchFamily="34" charset="0"/>
            </a:endParaRPr>
          </a:p>
          <a:p>
            <a:pPr eaLnBrk="1" hangingPunct="1">
              <a:defRPr/>
            </a:pPr>
            <a:r>
              <a:rPr lang="nl-NL" altLang="nl-NL" sz="1800" dirty="0">
                <a:solidFill>
                  <a:srgbClr val="333F52"/>
                </a:solidFill>
                <a:latin typeface="Open Sans" panose="020B0606030504020204" pitchFamily="34" charset="0"/>
                <a:ea typeface="Open Sans" panose="020B0606030504020204" pitchFamily="34" charset="0"/>
                <a:cs typeface="Open Sans" panose="020B0606030504020204" pitchFamily="34" charset="0"/>
              </a:rPr>
              <a:t>Beheren, monitoren en onderhouden van gemalen, persleidingen en hoofdposten</a:t>
            </a:r>
          </a:p>
          <a:p>
            <a:pPr eaLnBrk="1" hangingPunct="1">
              <a:defRPr/>
            </a:pPr>
            <a:endParaRPr lang="nl-NL" altLang="nl-NL" sz="1000" dirty="0">
              <a:solidFill>
                <a:srgbClr val="333F52"/>
              </a:solidFill>
              <a:latin typeface="Open Sans" panose="020B0606030504020204" pitchFamily="34" charset="0"/>
              <a:ea typeface="Open Sans" panose="020B0606030504020204" pitchFamily="34" charset="0"/>
              <a:cs typeface="Open Sans" panose="020B0606030504020204" pitchFamily="34" charset="0"/>
            </a:endParaRPr>
          </a:p>
          <a:p>
            <a:pPr eaLnBrk="1" hangingPunct="1"/>
            <a:r>
              <a:rPr lang="nl-NL" altLang="nl-NL" sz="1800" dirty="0">
                <a:solidFill>
                  <a:srgbClr val="333F52"/>
                </a:solidFill>
                <a:latin typeface="Open Sans" panose="020B0606030504020204" pitchFamily="34" charset="0"/>
                <a:ea typeface="Open Sans" panose="020B0606030504020204" pitchFamily="34" charset="0"/>
                <a:cs typeface="Open Sans" panose="020B0606030504020204" pitchFamily="34" charset="0"/>
              </a:rPr>
              <a:t>Doelmonitoring brengt voortgang in kaart:</a:t>
            </a:r>
          </a:p>
          <a:p>
            <a:pPr lvl="1" eaLnBrk="1" hangingPunct="1"/>
            <a:r>
              <a:rPr lang="nl-NL" altLang="nl-NL" sz="1800" i="1" dirty="0">
                <a:solidFill>
                  <a:srgbClr val="333F52"/>
                </a:solidFill>
                <a:latin typeface="Open Sans" panose="020B0606030504020204" pitchFamily="34" charset="0"/>
                <a:ea typeface="Open Sans" panose="020B0606030504020204" pitchFamily="34" charset="0"/>
                <a:cs typeface="Open Sans" panose="020B0606030504020204" pitchFamily="34" charset="0"/>
              </a:rPr>
              <a:t>Opstellen</a:t>
            </a:r>
            <a:r>
              <a:rPr lang="nl-NL" altLang="nl-NL" sz="1800" dirty="0">
                <a:solidFill>
                  <a:srgbClr val="333F52"/>
                </a:solidFill>
                <a:latin typeface="Open Sans" panose="020B0606030504020204" pitchFamily="34" charset="0"/>
                <a:ea typeface="Open Sans" panose="020B0606030504020204" pitchFamily="34" charset="0"/>
                <a:cs typeface="Open Sans" panose="020B0606030504020204" pitchFamily="34" charset="0"/>
              </a:rPr>
              <a:t> van indicatoren</a:t>
            </a:r>
          </a:p>
          <a:p>
            <a:pPr lvl="1" eaLnBrk="1" hangingPunct="1"/>
            <a:r>
              <a:rPr lang="nl-NL" altLang="nl-NL" sz="1800" i="1" dirty="0">
                <a:solidFill>
                  <a:srgbClr val="333F52"/>
                </a:solidFill>
                <a:latin typeface="Open Sans" panose="020B0606030504020204" pitchFamily="34" charset="0"/>
                <a:ea typeface="Open Sans" panose="020B0606030504020204" pitchFamily="34" charset="0"/>
                <a:cs typeface="Open Sans" panose="020B0606030504020204" pitchFamily="34" charset="0"/>
              </a:rPr>
              <a:t>Monitoren</a:t>
            </a:r>
            <a:r>
              <a:rPr lang="nl-NL" altLang="nl-NL" sz="1800" dirty="0">
                <a:solidFill>
                  <a:srgbClr val="333F52"/>
                </a:solidFill>
                <a:latin typeface="Open Sans" panose="020B0606030504020204" pitchFamily="34" charset="0"/>
                <a:ea typeface="Open Sans" panose="020B0606030504020204" pitchFamily="34" charset="0"/>
                <a:cs typeface="Open Sans" panose="020B0606030504020204" pitchFamily="34" charset="0"/>
              </a:rPr>
              <a:t> van indicatoren </a:t>
            </a:r>
          </a:p>
          <a:p>
            <a:pPr lvl="1" eaLnBrk="1" hangingPunct="1"/>
            <a:endParaRPr lang="nl-NL" altLang="nl-NL" sz="1000" dirty="0">
              <a:solidFill>
                <a:srgbClr val="333F52"/>
              </a:solidFill>
              <a:latin typeface="Open Sans" panose="020B0606030504020204" pitchFamily="34" charset="0"/>
              <a:ea typeface="Open Sans" panose="020B0606030504020204" pitchFamily="34" charset="0"/>
              <a:cs typeface="Open Sans" panose="020B0606030504020204" pitchFamily="34" charset="0"/>
            </a:endParaRPr>
          </a:p>
          <a:p>
            <a:pPr eaLnBrk="1" hangingPunct="1">
              <a:defRPr/>
            </a:pPr>
            <a:r>
              <a:rPr lang="nl-NL" altLang="nl-NL" sz="1800" dirty="0">
                <a:solidFill>
                  <a:srgbClr val="333F52"/>
                </a:solidFill>
                <a:latin typeface="Open Sans" panose="020B0606030504020204" pitchFamily="34" charset="0"/>
                <a:ea typeface="Open Sans" panose="020B0606030504020204" pitchFamily="34" charset="0"/>
                <a:cs typeface="Open Sans" panose="020B0606030504020204" pitchFamily="34" charset="0"/>
              </a:rPr>
              <a:t>Uitwerking van de zuiveringskring</a:t>
            </a:r>
          </a:p>
          <a:p>
            <a:pPr eaLnBrk="1" hangingPunct="1">
              <a:defRPr/>
            </a:pPr>
            <a:endParaRPr lang="nl-NL" altLang="nl-NL" sz="1000" dirty="0">
              <a:solidFill>
                <a:srgbClr val="333F52"/>
              </a:solidFill>
              <a:latin typeface="Open Sans" panose="020B0606030504020204" pitchFamily="34" charset="0"/>
              <a:ea typeface="Open Sans" panose="020B0606030504020204" pitchFamily="34" charset="0"/>
              <a:cs typeface="Open Sans" panose="020B0606030504020204" pitchFamily="34" charset="0"/>
            </a:endParaRPr>
          </a:p>
          <a:p>
            <a:pPr eaLnBrk="1" hangingPunct="1">
              <a:defRPr/>
            </a:pPr>
            <a:r>
              <a:rPr lang="nl-NL" altLang="nl-NL" sz="1800" dirty="0">
                <a:solidFill>
                  <a:srgbClr val="333F52"/>
                </a:solidFill>
                <a:latin typeface="Open Sans" panose="020B0606030504020204" pitchFamily="34" charset="0"/>
                <a:ea typeface="Open Sans" panose="020B0606030504020204" pitchFamily="34" charset="0"/>
                <a:cs typeface="Open Sans" panose="020B0606030504020204" pitchFamily="34" charset="0"/>
              </a:rPr>
              <a:t>Menskracht in de Waterketen</a:t>
            </a:r>
          </a:p>
          <a:p>
            <a:pPr eaLnBrk="1" hangingPunct="1">
              <a:defRPr/>
            </a:pPr>
            <a:endParaRPr lang="nl-NL" altLang="nl-NL" sz="1000" dirty="0">
              <a:solidFill>
                <a:srgbClr val="333F52"/>
              </a:solidFill>
              <a:latin typeface="Open Sans" panose="020B0606030504020204" pitchFamily="34" charset="0"/>
              <a:ea typeface="Open Sans" panose="020B0606030504020204" pitchFamily="34" charset="0"/>
              <a:cs typeface="Open Sans" panose="020B0606030504020204" pitchFamily="34" charset="0"/>
            </a:endParaRPr>
          </a:p>
          <a:p>
            <a:pPr eaLnBrk="1" hangingPunct="1">
              <a:defRPr/>
            </a:pPr>
            <a:r>
              <a:rPr lang="nl-NL" altLang="nl-NL" sz="1800" dirty="0">
                <a:solidFill>
                  <a:srgbClr val="333F52"/>
                </a:solidFill>
                <a:latin typeface="Open Sans" panose="020B0606030504020204" pitchFamily="34" charset="0"/>
                <a:ea typeface="Open Sans" panose="020B0606030504020204" pitchFamily="34" charset="0"/>
                <a:cs typeface="Open Sans" panose="020B0606030504020204" pitchFamily="34" charset="0"/>
              </a:rPr>
              <a:t>Inhoudelijke werkgroepen</a:t>
            </a:r>
          </a:p>
          <a:p>
            <a:pPr lvl="1" eaLnBrk="1" hangingPunct="1">
              <a:defRPr/>
            </a:pPr>
            <a:endParaRPr lang="nl-NL" altLang="nl-NL" sz="1000" dirty="0">
              <a:solidFill>
                <a:srgbClr val="333F52"/>
              </a:solidFill>
              <a:latin typeface="Open Sans" panose="020B0606030504020204" pitchFamily="34" charset="0"/>
              <a:ea typeface="Open Sans" panose="020B0606030504020204" pitchFamily="34" charset="0"/>
              <a:cs typeface="Open Sans" panose="020B0606030504020204" pitchFamily="34" charset="0"/>
            </a:endParaRPr>
          </a:p>
          <a:p>
            <a:pPr lvl="1" eaLnBrk="1" hangingPunct="1">
              <a:defRPr/>
            </a:pPr>
            <a:endParaRPr lang="nl-NL" altLang="nl-NL" sz="1800" dirty="0">
              <a:solidFill>
                <a:srgbClr val="333F5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jdelijke aanduiding voor voettekst 1">
            <a:extLst>
              <a:ext uri="{FF2B5EF4-FFF2-40B4-BE49-F238E27FC236}">
                <a16:creationId xmlns:a16="http://schemas.microsoft.com/office/drawing/2014/main" id="{D3C8F9DD-37F9-39B8-58B7-B8A239D4E29E}"/>
              </a:ext>
            </a:extLst>
          </p:cNvPr>
          <p:cNvSpPr>
            <a:spLocks noGrp="1"/>
          </p:cNvSpPr>
          <p:nvPr>
            <p:ph type="ftr" sz="quarter" idx="11"/>
          </p:nvPr>
        </p:nvSpPr>
        <p:spPr/>
        <p:txBody>
          <a:bodyPr/>
          <a:lstStyle/>
          <a:p>
            <a:pPr>
              <a:defRPr/>
            </a:pPr>
            <a:r>
              <a:rPr lang="nl-NL" altLang="nl-NL" sz="900" dirty="0"/>
              <a:t>Op weg naar een goedkopere, duurzamere, toekomst- en klimaatbestendingere waterketen</a:t>
            </a:r>
          </a:p>
          <a:p>
            <a:pPr>
              <a:defRPr/>
            </a:pPr>
            <a:r>
              <a:rPr lang="en-US" altLang="nl-NL" dirty="0"/>
              <a:t>
</a:t>
            </a:r>
            <a:endParaRPr lang="nl-NL" altLang="nl-NL" dirty="0"/>
          </a:p>
        </p:txBody>
      </p:sp>
      <p:sp>
        <p:nvSpPr>
          <p:cNvPr id="3" name="Tijdelijke aanduiding voor dianummer 2">
            <a:extLst>
              <a:ext uri="{FF2B5EF4-FFF2-40B4-BE49-F238E27FC236}">
                <a16:creationId xmlns:a16="http://schemas.microsoft.com/office/drawing/2014/main" id="{82E495EC-8F9E-3271-6F14-73F00AEE1C36}"/>
              </a:ext>
            </a:extLst>
          </p:cNvPr>
          <p:cNvSpPr>
            <a:spLocks noGrp="1"/>
          </p:cNvSpPr>
          <p:nvPr>
            <p:ph type="sldNum" sz="quarter" idx="10"/>
          </p:nvPr>
        </p:nvSpPr>
        <p:spPr/>
        <p:txBody>
          <a:bodyPr/>
          <a:lstStyle/>
          <a:p>
            <a:pPr>
              <a:defRPr/>
            </a:pPr>
            <a:fld id="{E92CCC3D-62EE-6B44-82EF-15B7FF9CE08F}" type="slidenum">
              <a:rPr lang="nl-NL" smtClean="0"/>
              <a:pPr>
                <a:defRPr/>
              </a:pPr>
              <a:t>12</a:t>
            </a:fld>
            <a:endParaRPr lang="nl-NL"/>
          </a:p>
        </p:txBody>
      </p:sp>
      <p:sp>
        <p:nvSpPr>
          <p:cNvPr id="9" name="Ovaal 8">
            <a:extLst>
              <a:ext uri="{FF2B5EF4-FFF2-40B4-BE49-F238E27FC236}">
                <a16:creationId xmlns:a16="http://schemas.microsoft.com/office/drawing/2014/main" id="{31D7AB22-C6E9-F633-A0A0-81D22169262F}"/>
              </a:ext>
            </a:extLst>
          </p:cNvPr>
          <p:cNvSpPr/>
          <p:nvPr/>
        </p:nvSpPr>
        <p:spPr>
          <a:xfrm>
            <a:off x="5781675" y="4225925"/>
            <a:ext cx="6410325" cy="1274763"/>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nl-NL"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a:extLst>
              <a:ext uri="{FF2B5EF4-FFF2-40B4-BE49-F238E27FC236}">
                <a16:creationId xmlns:a16="http://schemas.microsoft.com/office/drawing/2014/main" id="{3BEB2A23-4066-E635-A7B5-E0D47CD923A8}"/>
              </a:ext>
            </a:extLst>
          </p:cNvPr>
          <p:cNvSpPr>
            <a:spLocks noGrp="1" noChangeArrowheads="1"/>
          </p:cNvSpPr>
          <p:nvPr>
            <p:ph type="title"/>
          </p:nvPr>
        </p:nvSpPr>
        <p:spPr/>
        <p:txBody>
          <a:bodyPr/>
          <a:lstStyle/>
          <a:p>
            <a:r>
              <a:rPr lang="nl-NL" altLang="nl-NL" dirty="0">
                <a:solidFill>
                  <a:srgbClr val="00B0F0"/>
                </a:solidFill>
                <a:latin typeface="+mn-lt"/>
              </a:rPr>
              <a:t>Werken in waterketenteams</a:t>
            </a:r>
          </a:p>
        </p:txBody>
      </p:sp>
      <p:sp>
        <p:nvSpPr>
          <p:cNvPr id="5" name="Tijdelijke aanduiding voor dianummer 4">
            <a:extLst>
              <a:ext uri="{FF2B5EF4-FFF2-40B4-BE49-F238E27FC236}">
                <a16:creationId xmlns:a16="http://schemas.microsoft.com/office/drawing/2014/main" id="{1433C382-4BB4-AAF1-9DAD-EF7602DFE8D2}"/>
              </a:ext>
            </a:extLst>
          </p:cNvPr>
          <p:cNvSpPr>
            <a:spLocks noGrp="1"/>
          </p:cNvSpPr>
          <p:nvPr>
            <p:ph type="sldNum" sz="quarter" idx="10"/>
          </p:nvPr>
        </p:nvSpPr>
        <p:spPr/>
        <p:txBody>
          <a:bodyPr/>
          <a:lstStyle/>
          <a:p>
            <a:pPr>
              <a:defRPr/>
            </a:pPr>
            <a:fld id="{096A5539-C7D2-0E43-AAF8-B445A7BF6316}" type="slidenum">
              <a:rPr lang="nl-NL" smtClean="0"/>
              <a:pPr>
                <a:defRPr/>
              </a:pPr>
              <a:t>13</a:t>
            </a:fld>
            <a:endParaRPr lang="nl-NL"/>
          </a:p>
        </p:txBody>
      </p:sp>
      <p:pic>
        <p:nvPicPr>
          <p:cNvPr id="25606" name="Tijdelijke aanduiding voor inhoud 1">
            <a:extLst>
              <a:ext uri="{FF2B5EF4-FFF2-40B4-BE49-F238E27FC236}">
                <a16:creationId xmlns:a16="http://schemas.microsoft.com/office/drawing/2014/main" id="{48C01648-DC0D-6FD8-7068-D71A2FF9F45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141913" y="1295400"/>
            <a:ext cx="6211887" cy="4276725"/>
          </a:xfrm>
        </p:spPr>
      </p:pic>
      <p:sp>
        <p:nvSpPr>
          <p:cNvPr id="6" name="Tijdelijke aanduiding voor voettekst 5">
            <a:extLst>
              <a:ext uri="{FF2B5EF4-FFF2-40B4-BE49-F238E27FC236}">
                <a16:creationId xmlns:a16="http://schemas.microsoft.com/office/drawing/2014/main" id="{8C53844F-B698-290E-237A-F334C2C62B03}"/>
              </a:ext>
            </a:extLst>
          </p:cNvPr>
          <p:cNvSpPr>
            <a:spLocks noGrp="1"/>
          </p:cNvSpPr>
          <p:nvPr>
            <p:ph type="ftr" sz="quarter" idx="11"/>
          </p:nvPr>
        </p:nvSpPr>
        <p:spPr/>
        <p:txBody>
          <a:bodyPr/>
          <a:lstStyle/>
          <a:p>
            <a:pPr>
              <a:defRPr/>
            </a:pPr>
            <a:r>
              <a:rPr lang="en-US" altLang="nl-NL"/>
              <a:t>Op weg naar een goedkopere, duurzamere, toekomst- en klimaatbestendingere waterketen</a:t>
            </a:r>
          </a:p>
          <a:p>
            <a:pPr>
              <a:defRPr/>
            </a:pPr>
            <a:r>
              <a:rPr lang="en-US" altLang="nl-NL"/>
              <a:t>
</a:t>
            </a:r>
            <a:endParaRPr lang="nl-NL" altLang="nl-NL"/>
          </a:p>
        </p:txBody>
      </p:sp>
      <p:sp>
        <p:nvSpPr>
          <p:cNvPr id="25603" name="Tijdelijke aanduiding voor inhoud 2">
            <a:extLst>
              <a:ext uri="{FF2B5EF4-FFF2-40B4-BE49-F238E27FC236}">
                <a16:creationId xmlns:a16="http://schemas.microsoft.com/office/drawing/2014/main" id="{F6CFD794-E5DC-EE72-90E9-79E05AA40358}"/>
              </a:ext>
            </a:extLst>
          </p:cNvPr>
          <p:cNvSpPr>
            <a:spLocks noGrp="1" noChangeArrowheads="1"/>
          </p:cNvSpPr>
          <p:nvPr>
            <p:ph sz="half" idx="1"/>
          </p:nvPr>
        </p:nvSpPr>
        <p:spPr>
          <a:xfrm>
            <a:off x="838200" y="1612900"/>
            <a:ext cx="6986286" cy="4351338"/>
          </a:xfrm>
        </p:spPr>
        <p:txBody>
          <a:bodyPr/>
          <a:lstStyle/>
          <a:p>
            <a:pPr marL="0" indent="0">
              <a:buNone/>
            </a:pPr>
            <a:r>
              <a:rPr lang="nl-NL" altLang="nl-NL" sz="2000" b="1" dirty="0">
                <a:latin typeface="Open Sans" panose="020B0606030504020204" pitchFamily="34" charset="0"/>
                <a:ea typeface="Open Sans" panose="020B0606030504020204" pitchFamily="34" charset="0"/>
                <a:cs typeface="Open Sans" panose="020B0606030504020204" pitchFamily="34" charset="0"/>
              </a:rPr>
              <a:t>3 waterketenteams</a:t>
            </a:r>
          </a:p>
          <a:p>
            <a:r>
              <a:rPr lang="nl-NL" altLang="nl-NL" sz="2000" dirty="0">
                <a:latin typeface="Open Sans" panose="020B0606030504020204" pitchFamily="34" charset="0"/>
                <a:ea typeface="Open Sans" panose="020B0606030504020204" pitchFamily="34" charset="0"/>
                <a:cs typeface="Open Sans" panose="020B0606030504020204" pitchFamily="34" charset="0"/>
              </a:rPr>
              <a:t>Harnaschpolder/Houtrust</a:t>
            </a:r>
          </a:p>
          <a:p>
            <a:pPr lvl="1">
              <a:buFont typeface="Wingdings" pitchFamily="2" charset="2"/>
              <a:buChar char="§"/>
            </a:pPr>
            <a:r>
              <a:rPr lang="nl-NL" altLang="nl-NL" sz="2000" dirty="0">
                <a:latin typeface="Open Sans" panose="020B0606030504020204" pitchFamily="34" charset="0"/>
                <a:ea typeface="Open Sans" panose="020B0606030504020204" pitchFamily="34" charset="0"/>
                <a:cs typeface="Open Sans" panose="020B0606030504020204" pitchFamily="34" charset="0"/>
              </a:rPr>
              <a:t>Stresstest wateroverlast</a:t>
            </a:r>
          </a:p>
          <a:p>
            <a:pPr lvl="1">
              <a:buFont typeface="Wingdings" pitchFamily="2" charset="2"/>
              <a:buChar char="§"/>
            </a:pPr>
            <a:r>
              <a:rPr lang="nl-NL" altLang="nl-NL" sz="2000" dirty="0">
                <a:latin typeface="Open Sans" panose="020B0606030504020204" pitchFamily="34" charset="0"/>
                <a:ea typeface="Open Sans" panose="020B0606030504020204" pitchFamily="34" charset="0"/>
                <a:cs typeface="Open Sans" panose="020B0606030504020204" pitchFamily="34" charset="0"/>
              </a:rPr>
              <a:t>Prognoses afvalwater</a:t>
            </a:r>
          </a:p>
          <a:p>
            <a:pPr lvl="1">
              <a:buFont typeface="Wingdings" pitchFamily="2" charset="2"/>
              <a:buChar char="§"/>
            </a:pPr>
            <a:r>
              <a:rPr lang="nl-NL" altLang="nl-NL" sz="2000" dirty="0">
                <a:latin typeface="Open Sans" panose="020B0606030504020204" pitchFamily="34" charset="0"/>
                <a:ea typeface="Open Sans" panose="020B0606030504020204" pitchFamily="34" charset="0"/>
                <a:cs typeface="Open Sans" panose="020B0606030504020204" pitchFamily="34" charset="0"/>
              </a:rPr>
              <a:t>Inzicht in overstorten </a:t>
            </a:r>
          </a:p>
          <a:p>
            <a:r>
              <a:rPr lang="nl-NL" altLang="nl-NL" sz="2000" dirty="0">
                <a:latin typeface="Open Sans" panose="020B0606030504020204" pitchFamily="34" charset="0"/>
                <a:ea typeface="Open Sans" panose="020B0606030504020204" pitchFamily="34" charset="0"/>
                <a:cs typeface="Open Sans" panose="020B0606030504020204" pitchFamily="34" charset="0"/>
              </a:rPr>
              <a:t>De Groote Lucht</a:t>
            </a:r>
          </a:p>
          <a:p>
            <a:pPr lvl="1">
              <a:buFont typeface="Wingdings" pitchFamily="2" charset="2"/>
              <a:buChar char="§"/>
            </a:pPr>
            <a:r>
              <a:rPr lang="nl-NL" altLang="nl-NL" sz="2000" dirty="0">
                <a:latin typeface="Open Sans" panose="020B0606030504020204" pitchFamily="34" charset="0"/>
                <a:ea typeface="Open Sans" panose="020B0606030504020204" pitchFamily="34" charset="0"/>
                <a:cs typeface="Open Sans" panose="020B0606030504020204" pitchFamily="34" charset="0"/>
              </a:rPr>
              <a:t>Gebruik van model OAS DGL</a:t>
            </a:r>
          </a:p>
          <a:p>
            <a:pPr lvl="1">
              <a:buFont typeface="Wingdings" pitchFamily="2" charset="2"/>
              <a:buChar char="§"/>
            </a:pPr>
            <a:r>
              <a:rPr lang="nl-NL" altLang="nl-NL" sz="2000" dirty="0">
                <a:latin typeface="Open Sans" panose="020B0606030504020204" pitchFamily="34" charset="0"/>
                <a:ea typeface="Open Sans" panose="020B0606030504020204" pitchFamily="34" charset="0"/>
                <a:cs typeface="Open Sans" panose="020B0606030504020204" pitchFamily="34" charset="0"/>
              </a:rPr>
              <a:t>Rioolvreemd water</a:t>
            </a:r>
          </a:p>
          <a:p>
            <a:pPr lvl="1">
              <a:buFont typeface="Wingdings" pitchFamily="2" charset="2"/>
              <a:buChar char="§"/>
            </a:pPr>
            <a:r>
              <a:rPr lang="nl-NL" altLang="nl-NL" sz="2000" dirty="0">
                <a:latin typeface="Open Sans" panose="020B0606030504020204" pitchFamily="34" charset="0"/>
                <a:ea typeface="Open Sans" panose="020B0606030504020204" pitchFamily="34" charset="0"/>
                <a:cs typeface="Open Sans" panose="020B0606030504020204" pitchFamily="34" charset="0"/>
              </a:rPr>
              <a:t>Leren van elkaar</a:t>
            </a:r>
          </a:p>
          <a:p>
            <a:r>
              <a:rPr lang="nl-NL" altLang="nl-NL" sz="2000" dirty="0">
                <a:latin typeface="Open Sans" panose="020B0606030504020204" pitchFamily="34" charset="0"/>
                <a:ea typeface="Open Sans" panose="020B0606030504020204" pitchFamily="34" charset="0"/>
                <a:cs typeface="Open Sans" panose="020B0606030504020204" pitchFamily="34" charset="0"/>
              </a:rPr>
              <a:t>Nieuwe Waterweg</a:t>
            </a:r>
          </a:p>
          <a:p>
            <a:pPr lvl="1">
              <a:buFont typeface="Wingdings" pitchFamily="2" charset="2"/>
              <a:buChar char="§"/>
            </a:pPr>
            <a:r>
              <a:rPr lang="nl-NL" altLang="nl-NL" sz="2000" dirty="0">
                <a:latin typeface="Open Sans" panose="020B0606030504020204" pitchFamily="34" charset="0"/>
                <a:ea typeface="Open Sans" panose="020B0606030504020204" pitchFamily="34" charset="0"/>
                <a:cs typeface="Open Sans" panose="020B0606030504020204" pitchFamily="34" charset="0"/>
              </a:rPr>
              <a:t>Vooral aandacht voor glastuinbouw</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4340" name="Afbeelding 2">
            <a:extLst>
              <a:ext uri="{FF2B5EF4-FFF2-40B4-BE49-F238E27FC236}">
                <a16:creationId xmlns:a16="http://schemas.microsoft.com/office/drawing/2014/main" id="{3F450ED5-D8AB-D748-75E0-27EC906B5B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0" y="5803779"/>
            <a:ext cx="1282700"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el 3">
            <a:extLst>
              <a:ext uri="{FF2B5EF4-FFF2-40B4-BE49-F238E27FC236}">
                <a16:creationId xmlns:a16="http://schemas.microsoft.com/office/drawing/2014/main" id="{02DAB048-6B02-8F5F-BEA7-6FD4A8429746}"/>
              </a:ext>
            </a:extLst>
          </p:cNvPr>
          <p:cNvSpPr txBox="1">
            <a:spLocks noChangeArrowheads="1"/>
          </p:cNvSpPr>
          <p:nvPr/>
        </p:nvSpPr>
        <p:spPr bwMode="auto">
          <a:xfrm>
            <a:off x="575253" y="446147"/>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l" eaLnBrk="1" hangingPunct="1"/>
            <a:r>
              <a:rPr lang="nl-NL" altLang="nl-NL" sz="4400" dirty="0"/>
              <a:t>MGA als basis voor samenwerking</a:t>
            </a:r>
          </a:p>
        </p:txBody>
      </p:sp>
      <p:pic>
        <p:nvPicPr>
          <p:cNvPr id="22530" name="Picture 2">
            <a:extLst>
              <a:ext uri="{FF2B5EF4-FFF2-40B4-BE49-F238E27FC236}">
                <a16:creationId xmlns:a16="http://schemas.microsoft.com/office/drawing/2014/main" id="{C3E3D52A-C7BF-2578-20CF-19C44956E0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253" y="1589027"/>
            <a:ext cx="5086290" cy="5086290"/>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26013050-CB88-1D56-8ECE-C86E347C50C6}"/>
              </a:ext>
            </a:extLst>
          </p:cNvPr>
          <p:cNvSpPr txBox="1"/>
          <p:nvPr/>
        </p:nvSpPr>
        <p:spPr>
          <a:xfrm>
            <a:off x="6096000" y="2253743"/>
            <a:ext cx="5596198" cy="2708434"/>
          </a:xfrm>
          <a:prstGeom prst="rect">
            <a:avLst/>
          </a:prstGeom>
          <a:noFill/>
        </p:spPr>
        <p:txBody>
          <a:bodyPr wrap="square" rtlCol="0">
            <a:spAutoFit/>
          </a:bodyPr>
          <a:lstStyle/>
          <a:p>
            <a:pPr marL="0" indent="0">
              <a:buNone/>
            </a:pPr>
            <a:r>
              <a:rPr lang="nl-NL" altLang="nl-NL" sz="4400" b="1" dirty="0">
                <a:solidFill>
                  <a:srgbClr val="00B0F0"/>
                </a:solidFill>
              </a:rPr>
              <a:t>M</a:t>
            </a:r>
            <a:r>
              <a:rPr lang="nl-NL" altLang="nl-NL" sz="4400" dirty="0"/>
              <a:t>utual </a:t>
            </a:r>
            <a:r>
              <a:rPr lang="nl-NL" altLang="nl-NL" sz="4400" b="1" dirty="0" err="1">
                <a:solidFill>
                  <a:srgbClr val="00B0F0"/>
                </a:solidFill>
              </a:rPr>
              <a:t>G</a:t>
            </a:r>
            <a:r>
              <a:rPr lang="nl-NL" altLang="nl-NL" sz="4400" dirty="0" err="1"/>
              <a:t>ains</a:t>
            </a:r>
            <a:r>
              <a:rPr lang="nl-NL" altLang="nl-NL" sz="4400" dirty="0"/>
              <a:t> </a:t>
            </a:r>
            <a:r>
              <a:rPr lang="nl-NL" altLang="nl-NL" sz="4400" b="1" dirty="0">
                <a:solidFill>
                  <a:srgbClr val="00B0F0"/>
                </a:solidFill>
              </a:rPr>
              <a:t>A</a:t>
            </a:r>
            <a:r>
              <a:rPr lang="nl-NL" altLang="nl-NL" sz="4400" dirty="0"/>
              <a:t>pproach</a:t>
            </a:r>
          </a:p>
          <a:p>
            <a:pPr marL="0" indent="0">
              <a:buNone/>
            </a:pPr>
            <a:endParaRPr lang="nl-NL" altLang="nl-NL" sz="2400" i="1" dirty="0"/>
          </a:p>
          <a:p>
            <a:pPr marL="0" indent="0">
              <a:buNone/>
            </a:pPr>
            <a:r>
              <a:rPr lang="nl-NL" altLang="nl-NL" sz="2800" i="1" dirty="0"/>
              <a:t>Aanpak om samen te werken voor het beste resultaat met winst voor alle partijen.</a:t>
            </a:r>
          </a:p>
          <a:p>
            <a:endParaRPr lang="nl-NL" dirty="0"/>
          </a:p>
        </p:txBody>
      </p:sp>
    </p:spTree>
    <p:extLst>
      <p:ext uri="{BB962C8B-B14F-4D97-AF65-F5344CB8AC3E}">
        <p14:creationId xmlns:p14="http://schemas.microsoft.com/office/powerpoint/2010/main" val="35814095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jdelijke aanduiding voor inhoud 4">
            <a:extLst>
              <a:ext uri="{FF2B5EF4-FFF2-40B4-BE49-F238E27FC236}">
                <a16:creationId xmlns:a16="http://schemas.microsoft.com/office/drawing/2014/main" id="{C2D6A5DA-42F1-52EF-E498-E371F2C79787}"/>
              </a:ext>
            </a:extLst>
          </p:cNvPr>
          <p:cNvSpPr>
            <a:spLocks noGrp="1" noChangeArrowheads="1"/>
          </p:cNvSpPr>
          <p:nvPr>
            <p:ph idx="1"/>
          </p:nvPr>
        </p:nvSpPr>
        <p:spPr>
          <a:xfrm>
            <a:off x="838200" y="748267"/>
            <a:ext cx="10515600" cy="4708739"/>
          </a:xfrm>
        </p:spPr>
        <p:txBody>
          <a:bodyPr/>
          <a:lstStyle/>
          <a:p>
            <a:pPr marL="0" indent="0">
              <a:buNone/>
            </a:pPr>
            <a:r>
              <a:rPr lang="nl-NL" altLang="nl-NL" sz="4000" dirty="0">
                <a:solidFill>
                  <a:srgbClr val="00B0F0"/>
                </a:solidFill>
              </a:rPr>
              <a:t>Hoe werkt MGA?</a:t>
            </a:r>
          </a:p>
          <a:p>
            <a:pPr lvl="1"/>
            <a:endParaRPr lang="nl-NL" altLang="nl-NL" sz="20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a:p>
            <a:pPr lvl="1"/>
            <a:r>
              <a:rPr lang="nl-NL" altLang="nl-NL" sz="20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het draait om samen werken aan oplossingen </a:t>
            </a:r>
            <a:r>
              <a:rPr lang="nl-NL" altLang="nl-NL" sz="20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Wingdings" pitchFamily="2" charset="2"/>
              </a:rPr>
              <a:t> samen winnen</a:t>
            </a:r>
          </a:p>
          <a:p>
            <a:pPr lvl="1"/>
            <a:r>
              <a:rPr lang="nl-NL" altLang="nl-NL" sz="20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Wingdings" pitchFamily="2" charset="2"/>
              </a:rPr>
              <a:t>focus op wat echt belangrijk is: de onderliggende belangen en iedereen mag zijn eigen belang hebben</a:t>
            </a:r>
          </a:p>
          <a:p>
            <a:pPr lvl="1"/>
            <a:r>
              <a:rPr lang="nl-NL" altLang="nl-NL" sz="20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Wingdings" pitchFamily="2" charset="2"/>
              </a:rPr>
              <a:t>LSD: Luisteren, Samenvatten, Doorvragen is essentieel</a:t>
            </a:r>
          </a:p>
          <a:p>
            <a:pPr lvl="1"/>
            <a:r>
              <a:rPr lang="nl-NL" altLang="nl-NL" sz="20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Wingdings" pitchFamily="2" charset="2"/>
              </a:rPr>
              <a:t>het gaat niet om standpunten en wie het hardst schreeuwt</a:t>
            </a:r>
          </a:p>
          <a:p>
            <a:pPr lvl="1"/>
            <a:r>
              <a:rPr lang="nl-NL" altLang="nl-NL" sz="20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Wingdings" pitchFamily="2" charset="2"/>
              </a:rPr>
              <a:t>vooraf samen spelregels en duidelijke afspraken maken </a:t>
            </a:r>
          </a:p>
          <a:p>
            <a:pPr lvl="1"/>
            <a:r>
              <a:rPr lang="nl-NL" altLang="nl-NL" sz="20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Wingdings" pitchFamily="2" charset="2"/>
              </a:rPr>
              <a:t>gezamenlijk feitenonderzoek en kennis ontwikkelen</a:t>
            </a:r>
          </a:p>
          <a:p>
            <a:pPr lvl="1"/>
            <a:r>
              <a:rPr lang="nl-NL" altLang="nl-NL" sz="20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Wingdings" pitchFamily="2" charset="2"/>
              </a:rPr>
              <a:t>je maakt ‘samen de taart groter’ (geen compromis, maar én én)</a:t>
            </a:r>
          </a:p>
          <a:p>
            <a:pPr lvl="1"/>
            <a:endParaRPr lang="nl-NL" altLang="nl-NL" sz="20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Wingdings" pitchFamily="2" charset="2"/>
            </a:endParaRPr>
          </a:p>
          <a:p>
            <a:pPr marL="457200" lvl="1" indent="0">
              <a:buNone/>
            </a:pPr>
            <a:r>
              <a:rPr lang="nl-NL" altLang="nl-NL" sz="20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Wingdings" pitchFamily="2" charset="2"/>
              </a:rPr>
              <a:t>Hiermee leg je de basis voor een duurzame samenwerkingsrelatie</a:t>
            </a:r>
          </a:p>
          <a:p>
            <a:pPr lvl="1"/>
            <a:endParaRPr lang="nl-NL" altLang="nl-NL" dirty="0"/>
          </a:p>
          <a:p>
            <a:pPr lvl="1"/>
            <a:endParaRPr lang="nl-NL" altLang="nl-NL" sz="2400" dirty="0"/>
          </a:p>
        </p:txBody>
      </p:sp>
      <p:sp>
        <p:nvSpPr>
          <p:cNvPr id="2" name="Tijdelijke aanduiding voor voettekst 1">
            <a:extLst>
              <a:ext uri="{FF2B5EF4-FFF2-40B4-BE49-F238E27FC236}">
                <a16:creationId xmlns:a16="http://schemas.microsoft.com/office/drawing/2014/main" id="{7D7A5374-FA24-8CF2-90CD-661742ED116F}"/>
              </a:ext>
            </a:extLst>
          </p:cNvPr>
          <p:cNvSpPr>
            <a:spLocks noGrp="1"/>
          </p:cNvSpPr>
          <p:nvPr>
            <p:ph type="ftr" sz="quarter" idx="11"/>
          </p:nvPr>
        </p:nvSpPr>
        <p:spPr/>
        <p:txBody>
          <a:bodyPr/>
          <a:lstStyle/>
          <a:p>
            <a:pPr>
              <a:defRPr/>
            </a:pPr>
            <a:r>
              <a:rPr lang="nl-NL" altLang="nl-NL" sz="900" dirty="0"/>
              <a:t>Op weg naar een goedkopere, duurzamere, toekomst- en klimaatbestendingere waterketen</a:t>
            </a:r>
          </a:p>
          <a:p>
            <a:pPr>
              <a:defRPr/>
            </a:pPr>
            <a:r>
              <a:rPr lang="en-US" altLang="nl-NL" dirty="0"/>
              <a:t>
</a:t>
            </a:r>
            <a:endParaRPr lang="nl-NL" altLang="nl-NL" dirty="0"/>
          </a:p>
        </p:txBody>
      </p:sp>
      <p:sp>
        <p:nvSpPr>
          <p:cNvPr id="6" name="Tijdelijke aanduiding voor dianummer 5">
            <a:extLst>
              <a:ext uri="{FF2B5EF4-FFF2-40B4-BE49-F238E27FC236}">
                <a16:creationId xmlns:a16="http://schemas.microsoft.com/office/drawing/2014/main" id="{6FDBB363-8EEB-1436-A4E0-107E57CBF0FB}"/>
              </a:ext>
            </a:extLst>
          </p:cNvPr>
          <p:cNvSpPr>
            <a:spLocks noGrp="1"/>
          </p:cNvSpPr>
          <p:nvPr>
            <p:ph type="sldNum" sz="quarter" idx="10"/>
          </p:nvPr>
        </p:nvSpPr>
        <p:spPr/>
        <p:txBody>
          <a:bodyPr/>
          <a:lstStyle/>
          <a:p>
            <a:pPr>
              <a:defRPr/>
            </a:pPr>
            <a:fld id="{8E934949-882F-7846-B813-9ACDBF1A0262}" type="slidenum">
              <a:rPr lang="nl-NL" smtClean="0"/>
              <a:pPr>
                <a:defRPr/>
              </a:pPr>
              <a:t>15</a:t>
            </a:fld>
            <a:endParaRPr lang="nl-NL"/>
          </a:p>
        </p:txBody>
      </p:sp>
    </p:spTree>
    <p:extLst>
      <p:ext uri="{BB962C8B-B14F-4D97-AF65-F5344CB8AC3E}">
        <p14:creationId xmlns:p14="http://schemas.microsoft.com/office/powerpoint/2010/main" val="626589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el 3">
            <a:extLst>
              <a:ext uri="{FF2B5EF4-FFF2-40B4-BE49-F238E27FC236}">
                <a16:creationId xmlns:a16="http://schemas.microsoft.com/office/drawing/2014/main" id="{0C5D65EC-7FE9-C08B-0AEA-2A54E3F3657F}"/>
              </a:ext>
            </a:extLst>
          </p:cNvPr>
          <p:cNvSpPr>
            <a:spLocks noGrp="1" noChangeArrowheads="1"/>
          </p:cNvSpPr>
          <p:nvPr>
            <p:ph type="title"/>
          </p:nvPr>
        </p:nvSpPr>
        <p:spPr/>
        <p:txBody>
          <a:bodyPr/>
          <a:lstStyle/>
          <a:p>
            <a:r>
              <a:rPr lang="nl-NL" altLang="nl-NL" sz="4000" dirty="0">
                <a:solidFill>
                  <a:srgbClr val="00B0F0"/>
                </a:solidFill>
                <a:latin typeface="+mn-lt"/>
              </a:rPr>
              <a:t>Waarom MGA bij het NAD?</a:t>
            </a:r>
          </a:p>
        </p:txBody>
      </p:sp>
      <p:sp>
        <p:nvSpPr>
          <p:cNvPr id="2" name="Tijdelijke aanduiding voor voettekst 1">
            <a:extLst>
              <a:ext uri="{FF2B5EF4-FFF2-40B4-BE49-F238E27FC236}">
                <a16:creationId xmlns:a16="http://schemas.microsoft.com/office/drawing/2014/main" id="{7D7A5374-FA24-8CF2-90CD-661742ED116F}"/>
              </a:ext>
            </a:extLst>
          </p:cNvPr>
          <p:cNvSpPr>
            <a:spLocks noGrp="1"/>
          </p:cNvSpPr>
          <p:nvPr>
            <p:ph type="ftr" sz="quarter" idx="11"/>
          </p:nvPr>
        </p:nvSpPr>
        <p:spPr/>
        <p:txBody>
          <a:bodyPr/>
          <a:lstStyle/>
          <a:p>
            <a:pPr>
              <a:defRPr/>
            </a:pPr>
            <a:r>
              <a:rPr lang="nl-NL" altLang="nl-NL" sz="900" dirty="0"/>
              <a:t>Op weg naar een goedkopere, duurzamere, toekomst- en klimaatbestendingere waterketen</a:t>
            </a:r>
          </a:p>
          <a:p>
            <a:pPr>
              <a:defRPr/>
            </a:pPr>
            <a:r>
              <a:rPr lang="en-US" altLang="nl-NL" dirty="0"/>
              <a:t>
</a:t>
            </a:r>
            <a:endParaRPr lang="nl-NL" altLang="nl-NL" dirty="0"/>
          </a:p>
        </p:txBody>
      </p:sp>
      <p:sp>
        <p:nvSpPr>
          <p:cNvPr id="6" name="Tijdelijke aanduiding voor dianummer 5">
            <a:extLst>
              <a:ext uri="{FF2B5EF4-FFF2-40B4-BE49-F238E27FC236}">
                <a16:creationId xmlns:a16="http://schemas.microsoft.com/office/drawing/2014/main" id="{6FDBB363-8EEB-1436-A4E0-107E57CBF0FB}"/>
              </a:ext>
            </a:extLst>
          </p:cNvPr>
          <p:cNvSpPr>
            <a:spLocks noGrp="1"/>
          </p:cNvSpPr>
          <p:nvPr>
            <p:ph type="sldNum" sz="quarter" idx="10"/>
          </p:nvPr>
        </p:nvSpPr>
        <p:spPr/>
        <p:txBody>
          <a:bodyPr/>
          <a:lstStyle/>
          <a:p>
            <a:pPr>
              <a:defRPr/>
            </a:pPr>
            <a:fld id="{8E934949-882F-7846-B813-9ACDBF1A0262}" type="slidenum">
              <a:rPr lang="nl-NL" smtClean="0"/>
              <a:pPr>
                <a:defRPr/>
              </a:pPr>
              <a:t>16</a:t>
            </a:fld>
            <a:endParaRPr lang="nl-NL"/>
          </a:p>
        </p:txBody>
      </p:sp>
      <p:sp>
        <p:nvSpPr>
          <p:cNvPr id="3" name="Tijdelijke aanduiding voor inhoud 4">
            <a:extLst>
              <a:ext uri="{FF2B5EF4-FFF2-40B4-BE49-F238E27FC236}">
                <a16:creationId xmlns:a16="http://schemas.microsoft.com/office/drawing/2014/main" id="{05728FEF-E3FB-890D-0818-671313A2988F}"/>
              </a:ext>
            </a:extLst>
          </p:cNvPr>
          <p:cNvSpPr txBox="1">
            <a:spLocks noChangeArrowheads="1"/>
          </p:cNvSpPr>
          <p:nvPr/>
        </p:nvSpPr>
        <p:spPr bwMode="auto">
          <a:xfrm>
            <a:off x="838200" y="1647612"/>
            <a:ext cx="10515600" cy="4434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None/>
            </a:pPr>
            <a:r>
              <a:rPr lang="nl-NL" altLang="nl-NL" sz="2400" dirty="0">
                <a:latin typeface="Open Sans" panose="020B0606030504020204" pitchFamily="34" charset="0"/>
                <a:ea typeface="Open Sans" panose="020B0606030504020204" pitchFamily="34" charset="0"/>
                <a:cs typeface="Open Sans" panose="020B0606030504020204" pitchFamily="34" charset="0"/>
              </a:rPr>
              <a:t>Bij de start</a:t>
            </a:r>
          </a:p>
          <a:p>
            <a:pPr lvl="1" eaLnBrk="1" hangingPunct="1"/>
            <a:r>
              <a:rPr lang="nl-NL" altLang="nl-NL" dirty="0">
                <a:latin typeface="Open Sans" panose="020B0606030504020204" pitchFamily="34" charset="0"/>
                <a:ea typeface="Open Sans" panose="020B0606030504020204" pitchFamily="34" charset="0"/>
                <a:cs typeface="Open Sans" panose="020B0606030504020204" pitchFamily="34" charset="0"/>
              </a:rPr>
              <a:t>2012: eerste stappen om samen te gaan werken</a:t>
            </a:r>
          </a:p>
          <a:p>
            <a:pPr lvl="1" eaLnBrk="1" hangingPunct="1"/>
            <a:r>
              <a:rPr lang="nl-NL" altLang="nl-NL" dirty="0">
                <a:latin typeface="Open Sans" panose="020B0606030504020204" pitchFamily="34" charset="0"/>
                <a:ea typeface="Open Sans" panose="020B0606030504020204" pitchFamily="34" charset="0"/>
                <a:cs typeface="Open Sans" panose="020B0606030504020204" pitchFamily="34" charset="0"/>
              </a:rPr>
              <a:t>nieuw voor alle partijen en samenwerking ging stroef van start</a:t>
            </a:r>
          </a:p>
          <a:p>
            <a:pPr lvl="1" eaLnBrk="1" hangingPunct="1"/>
            <a:r>
              <a:rPr lang="nl-NL" altLang="nl-NL" dirty="0">
                <a:latin typeface="Open Sans" panose="020B0606030504020204" pitchFamily="34" charset="0"/>
                <a:ea typeface="Open Sans" panose="020B0606030504020204" pitchFamily="34" charset="0"/>
                <a:cs typeface="Open Sans" panose="020B0606030504020204" pitchFamily="34" charset="0"/>
              </a:rPr>
              <a:t>veel verschillende belangen</a:t>
            </a:r>
          </a:p>
          <a:p>
            <a:pPr lvl="1" eaLnBrk="1" hangingPunct="1"/>
            <a:r>
              <a:rPr lang="nl-NL" altLang="nl-NL" dirty="0">
                <a:latin typeface="Open Sans" panose="020B0606030504020204" pitchFamily="34" charset="0"/>
                <a:ea typeface="Open Sans" panose="020B0606030504020204" pitchFamily="34" charset="0"/>
                <a:cs typeface="Open Sans" panose="020B0606030504020204" pitchFamily="34" charset="0"/>
              </a:rPr>
              <a:t>zoekend naar lange termijn oplossing om tot een goede samenwerking te komen</a:t>
            </a:r>
          </a:p>
          <a:p>
            <a:pPr lvl="1" eaLnBrk="1" hangingPunct="1"/>
            <a:r>
              <a:rPr lang="nl-NL" altLang="nl-NL" dirty="0">
                <a:latin typeface="Open Sans" panose="020B0606030504020204" pitchFamily="34" charset="0"/>
                <a:ea typeface="Open Sans" panose="020B0606030504020204" pitchFamily="34" charset="0"/>
                <a:cs typeface="Open Sans" panose="020B0606030504020204" pitchFamily="34" charset="0"/>
              </a:rPr>
              <a:t>2013: Grondig bestuurlijk &amp; ambtelijk proces </a:t>
            </a:r>
            <a:r>
              <a:rPr lang="nl-NL" altLang="nl-NL" dirty="0">
                <a:latin typeface="Open Sans" panose="020B0606030504020204" pitchFamily="34" charset="0"/>
                <a:ea typeface="Open Sans" panose="020B0606030504020204" pitchFamily="34" charset="0"/>
                <a:cs typeface="Open Sans" panose="020B0606030504020204" pitchFamily="34" charset="0"/>
                <a:sym typeface="Wingdings" pitchFamily="2" charset="2"/>
              </a:rPr>
              <a:t> bestuurlijke overeenkomst</a:t>
            </a:r>
          </a:p>
        </p:txBody>
      </p:sp>
    </p:spTree>
    <p:extLst>
      <p:ext uri="{BB962C8B-B14F-4D97-AF65-F5344CB8AC3E}">
        <p14:creationId xmlns:p14="http://schemas.microsoft.com/office/powerpoint/2010/main" val="487378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jdelijke aanduiding voor inhoud 4">
            <a:extLst>
              <a:ext uri="{FF2B5EF4-FFF2-40B4-BE49-F238E27FC236}">
                <a16:creationId xmlns:a16="http://schemas.microsoft.com/office/drawing/2014/main" id="{C2D6A5DA-42F1-52EF-E498-E371F2C79787}"/>
              </a:ext>
            </a:extLst>
          </p:cNvPr>
          <p:cNvSpPr>
            <a:spLocks noGrp="1" noChangeArrowheads="1"/>
          </p:cNvSpPr>
          <p:nvPr>
            <p:ph idx="1"/>
          </p:nvPr>
        </p:nvSpPr>
        <p:spPr>
          <a:xfrm>
            <a:off x="838200" y="1099704"/>
            <a:ext cx="8583592" cy="4351338"/>
          </a:xfrm>
        </p:spPr>
        <p:txBody>
          <a:bodyPr/>
          <a:lstStyle/>
          <a:p>
            <a:pPr marL="0" indent="0" eaLnBrk="1" hangingPunct="1">
              <a:buNone/>
            </a:pPr>
            <a:r>
              <a:rPr lang="nl-NL" altLang="nl-NL" sz="2400" dirty="0">
                <a:latin typeface="Open Sans" panose="020B0606030504020204" pitchFamily="34" charset="0"/>
                <a:ea typeface="Open Sans" panose="020B0606030504020204" pitchFamily="34" charset="0"/>
                <a:cs typeface="Open Sans" panose="020B0606030504020204" pitchFamily="34" charset="0"/>
              </a:rPr>
              <a:t>En nog steeds</a:t>
            </a:r>
          </a:p>
          <a:p>
            <a:pPr lvl="1" eaLnBrk="1" hangingPunct="1"/>
            <a:r>
              <a:rPr lang="nl-NL" altLang="nl-NL" dirty="0">
                <a:latin typeface="Open Sans" panose="020B0606030504020204" pitchFamily="34" charset="0"/>
                <a:ea typeface="Open Sans" panose="020B0606030504020204" pitchFamily="34" charset="0"/>
                <a:cs typeface="Open Sans" panose="020B0606030504020204" pitchFamily="34" charset="0"/>
              </a:rPr>
              <a:t>helpt de projecten bij opstart en uitvoering</a:t>
            </a:r>
          </a:p>
          <a:p>
            <a:pPr lvl="1" eaLnBrk="1" hangingPunct="1"/>
            <a:r>
              <a:rPr lang="nl-NL" altLang="nl-NL" dirty="0" err="1">
                <a:latin typeface="Open Sans" panose="020B0606030504020204" pitchFamily="34" charset="0"/>
                <a:ea typeface="Open Sans" panose="020B0606030504020204" pitchFamily="34" charset="0"/>
                <a:cs typeface="Open Sans" panose="020B0606030504020204" pitchFamily="34" charset="0"/>
              </a:rPr>
              <a:t>NAD’ers</a:t>
            </a:r>
            <a:r>
              <a:rPr lang="nl-NL" altLang="nl-NL" dirty="0">
                <a:latin typeface="Open Sans" panose="020B0606030504020204" pitchFamily="34" charset="0"/>
                <a:ea typeface="Open Sans" panose="020B0606030504020204" pitchFamily="34" charset="0"/>
                <a:cs typeface="Open Sans" panose="020B0606030504020204" pitchFamily="34" charset="0"/>
              </a:rPr>
              <a:t> zijn en worden getraind om MGA toe te passen </a:t>
            </a:r>
          </a:p>
          <a:p>
            <a:pPr lvl="1" eaLnBrk="1" hangingPunct="1"/>
            <a:r>
              <a:rPr lang="nl-NL" altLang="nl-NL" sz="24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MGA de basis voor de florerende/vernieuwende/vruchtbare samenwerking </a:t>
            </a:r>
          </a:p>
          <a:p>
            <a:pPr lvl="1" eaLnBrk="1" hangingPunct="1"/>
            <a:r>
              <a:rPr lang="nl-NL" altLang="nl-NL" sz="24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op basis van vertrouwen, echt naar elkaar luisteren en samen tot meer komen!</a:t>
            </a:r>
          </a:p>
          <a:p>
            <a:pPr marL="0" indent="0">
              <a:buNone/>
            </a:pPr>
            <a:endParaRPr lang="nl-NL" altLang="nl-NL" sz="24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a:p>
            <a:pPr marL="457200" lvl="1" indent="0">
              <a:buNone/>
            </a:pPr>
            <a:r>
              <a:rPr lang="nl-NL" altLang="nl-NL" sz="2000" i="1" dirty="0">
                <a:solidFill>
                  <a:srgbClr val="00B0F0"/>
                </a:solidFill>
                <a:latin typeface="Open Sans Light" panose="020B0306030504020204" pitchFamily="34" charset="0"/>
                <a:ea typeface="Open Sans Light" panose="020B0306030504020204" pitchFamily="34" charset="0"/>
                <a:cs typeface="Open Sans Light" panose="020B0306030504020204" pitchFamily="34" charset="0"/>
              </a:rPr>
              <a:t>Je ziet dit ook terug in de vragen die we vooraf stelden. Men weet elkaar te vinden en er is vertrouwen om hulp te vragen aan elkaar. </a:t>
            </a:r>
          </a:p>
        </p:txBody>
      </p:sp>
      <p:sp>
        <p:nvSpPr>
          <p:cNvPr id="2" name="Tijdelijke aanduiding voor voettekst 1">
            <a:extLst>
              <a:ext uri="{FF2B5EF4-FFF2-40B4-BE49-F238E27FC236}">
                <a16:creationId xmlns:a16="http://schemas.microsoft.com/office/drawing/2014/main" id="{7D7A5374-FA24-8CF2-90CD-661742ED116F}"/>
              </a:ext>
            </a:extLst>
          </p:cNvPr>
          <p:cNvSpPr>
            <a:spLocks noGrp="1"/>
          </p:cNvSpPr>
          <p:nvPr>
            <p:ph type="ftr" sz="quarter" idx="11"/>
          </p:nvPr>
        </p:nvSpPr>
        <p:spPr/>
        <p:txBody>
          <a:bodyPr/>
          <a:lstStyle/>
          <a:p>
            <a:pPr>
              <a:defRPr/>
            </a:pPr>
            <a:r>
              <a:rPr lang="nl-NL" altLang="nl-NL" sz="900" dirty="0"/>
              <a:t>Op weg naar een goedkopere, duurzamere, toekomst- en klimaatbestendingere waterketen</a:t>
            </a:r>
          </a:p>
          <a:p>
            <a:pPr>
              <a:defRPr/>
            </a:pPr>
            <a:r>
              <a:rPr lang="en-US" altLang="nl-NL" dirty="0"/>
              <a:t>
</a:t>
            </a:r>
            <a:endParaRPr lang="nl-NL" altLang="nl-NL" dirty="0"/>
          </a:p>
        </p:txBody>
      </p:sp>
      <p:sp>
        <p:nvSpPr>
          <p:cNvPr id="6" name="Tijdelijke aanduiding voor dianummer 5">
            <a:extLst>
              <a:ext uri="{FF2B5EF4-FFF2-40B4-BE49-F238E27FC236}">
                <a16:creationId xmlns:a16="http://schemas.microsoft.com/office/drawing/2014/main" id="{6FDBB363-8EEB-1436-A4E0-107E57CBF0FB}"/>
              </a:ext>
            </a:extLst>
          </p:cNvPr>
          <p:cNvSpPr>
            <a:spLocks noGrp="1"/>
          </p:cNvSpPr>
          <p:nvPr>
            <p:ph type="sldNum" sz="quarter" idx="10"/>
          </p:nvPr>
        </p:nvSpPr>
        <p:spPr/>
        <p:txBody>
          <a:bodyPr/>
          <a:lstStyle/>
          <a:p>
            <a:pPr>
              <a:defRPr/>
            </a:pPr>
            <a:fld id="{8E934949-882F-7846-B813-9ACDBF1A0262}" type="slidenum">
              <a:rPr lang="nl-NL" smtClean="0"/>
              <a:pPr>
                <a:defRPr/>
              </a:pPr>
              <a:t>17</a:t>
            </a:fld>
            <a:endParaRPr lang="nl-NL"/>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Afbeelding 2">
            <a:extLst>
              <a:ext uri="{FF2B5EF4-FFF2-40B4-BE49-F238E27FC236}">
                <a16:creationId xmlns:a16="http://schemas.microsoft.com/office/drawing/2014/main" id="{3F450ED5-D8AB-D748-75E0-27EC906B5B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5803779"/>
            <a:ext cx="1282700"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el 3">
            <a:extLst>
              <a:ext uri="{FF2B5EF4-FFF2-40B4-BE49-F238E27FC236}">
                <a16:creationId xmlns:a16="http://schemas.microsoft.com/office/drawing/2014/main" id="{02DAB048-6B02-8F5F-BEA7-6FD4A8429746}"/>
              </a:ext>
            </a:extLst>
          </p:cNvPr>
          <p:cNvSpPr txBox="1">
            <a:spLocks noChangeArrowheads="1"/>
          </p:cNvSpPr>
          <p:nvPr/>
        </p:nvSpPr>
        <p:spPr bwMode="auto">
          <a:xfrm>
            <a:off x="575253" y="446147"/>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l" eaLnBrk="1" hangingPunct="1"/>
            <a:r>
              <a:rPr lang="nl-NL" altLang="nl-NL" sz="4400" dirty="0"/>
              <a:t>Meerwaarde NAD</a:t>
            </a:r>
          </a:p>
        </p:txBody>
      </p:sp>
      <p:sp>
        <p:nvSpPr>
          <p:cNvPr id="4" name="Tekstvak 3">
            <a:extLst>
              <a:ext uri="{FF2B5EF4-FFF2-40B4-BE49-F238E27FC236}">
                <a16:creationId xmlns:a16="http://schemas.microsoft.com/office/drawing/2014/main" id="{79D824F7-60CC-9D58-20C5-0A99905CB2A0}"/>
              </a:ext>
            </a:extLst>
          </p:cNvPr>
          <p:cNvSpPr txBox="1"/>
          <p:nvPr/>
        </p:nvSpPr>
        <p:spPr>
          <a:xfrm>
            <a:off x="2577281" y="1995955"/>
            <a:ext cx="6098458" cy="2951705"/>
          </a:xfrm>
          <a:prstGeom prst="rect">
            <a:avLst/>
          </a:prstGeom>
          <a:noFill/>
        </p:spPr>
        <p:txBody>
          <a:bodyPr wrap="square">
            <a:spAutoFit/>
          </a:bodyPr>
          <a:lstStyle/>
          <a:p>
            <a:pPr>
              <a:lnSpc>
                <a:spcPct val="107000"/>
              </a:lnSpc>
              <a:spcAft>
                <a:spcPts val="800"/>
              </a:spcAft>
            </a:pPr>
            <a:r>
              <a:rPr lang="nl-NL" sz="3600" dirty="0">
                <a:effectLst/>
                <a:latin typeface="Calibri" panose="020F0502020204030204" pitchFamily="34" charset="0"/>
                <a:ea typeface="Calibri" panose="020F0502020204030204" pitchFamily="34" charset="0"/>
                <a:cs typeface="Calibri" panose="020F0502020204030204" pitchFamily="34" charset="0"/>
              </a:rPr>
              <a:t>Meerwaarde NAD Samengevat</a:t>
            </a:r>
            <a:endParaRPr lang="nl-NL"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De meerwaarde van het NAD bewijst zich op een viertal facetten:</a:t>
            </a:r>
            <a:endParaRPr lang="nl-NL"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nl-NL" sz="1800" dirty="0">
                <a:effectLst/>
                <a:latin typeface="Calibri" panose="020F0502020204030204" pitchFamily="34" charset="0"/>
                <a:ea typeface="Calibri" panose="020F0502020204030204" pitchFamily="34" charset="0"/>
                <a:cs typeface="Times New Roman" panose="02020603050405020304" pitchFamily="18" charset="0"/>
              </a:rPr>
              <a:t>Bestuurlijke en strategische meerwaarde</a:t>
            </a:r>
          </a:p>
          <a:p>
            <a:pPr marL="342900" lvl="0" indent="-342900">
              <a:lnSpc>
                <a:spcPct val="107000"/>
              </a:lnSpc>
              <a:buFont typeface="+mj-lt"/>
              <a:buAutoNum type="arabicPeriod"/>
            </a:pPr>
            <a:r>
              <a:rPr lang="nl-NL" sz="1800" dirty="0">
                <a:effectLst/>
                <a:latin typeface="Calibri" panose="020F0502020204030204" pitchFamily="34" charset="0"/>
                <a:ea typeface="Calibri" panose="020F0502020204030204" pitchFamily="34" charset="0"/>
                <a:cs typeface="Times New Roman" panose="02020603050405020304" pitchFamily="18" charset="0"/>
              </a:rPr>
              <a:t>Inhoudelijke overall meerwaarde</a:t>
            </a:r>
          </a:p>
          <a:p>
            <a:pPr marL="342900" lvl="0" indent="-342900">
              <a:lnSpc>
                <a:spcPct val="107000"/>
              </a:lnSpc>
              <a:buFont typeface="+mj-lt"/>
              <a:buAutoNum type="arabicPeriod"/>
            </a:pPr>
            <a:r>
              <a:rPr lang="nl-NL" sz="1800" dirty="0">
                <a:effectLst/>
                <a:latin typeface="Calibri" panose="020F0502020204030204" pitchFamily="34" charset="0"/>
                <a:ea typeface="Calibri" panose="020F0502020204030204" pitchFamily="34" charset="0"/>
                <a:cs typeface="Times New Roman" panose="02020603050405020304" pitchFamily="18" charset="0"/>
              </a:rPr>
              <a:t>Meerwaarde op gebied tijd en geld</a:t>
            </a:r>
          </a:p>
          <a:p>
            <a:pPr marL="342900" lvl="0" indent="-342900">
              <a:lnSpc>
                <a:spcPct val="107000"/>
              </a:lnSpc>
              <a:spcAft>
                <a:spcPts val="800"/>
              </a:spcAft>
              <a:buFont typeface="+mj-lt"/>
              <a:buAutoNum type="arabicPeriod"/>
            </a:pPr>
            <a:r>
              <a:rPr lang="nl-NL" sz="1800" dirty="0">
                <a:effectLst/>
                <a:latin typeface="Calibri" panose="020F0502020204030204" pitchFamily="34" charset="0"/>
                <a:ea typeface="Calibri" panose="020F0502020204030204" pitchFamily="34" charset="0"/>
                <a:cs typeface="Times New Roman" panose="02020603050405020304" pitchFamily="18" charset="0"/>
              </a:rPr>
              <a:t>Meerwaarde op het gebied van de kwaliteit van het waterketenbeleid en -beheer</a:t>
            </a:r>
            <a:endParaRPr lang="nl-NL"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87916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9EC97C-B10D-378A-460A-BC9E2F8FA752}"/>
              </a:ext>
            </a:extLst>
          </p:cNvPr>
          <p:cNvSpPr>
            <a:spLocks noGrp="1"/>
          </p:cNvSpPr>
          <p:nvPr>
            <p:ph type="title"/>
          </p:nvPr>
        </p:nvSpPr>
        <p:spPr/>
        <p:txBody>
          <a:bodyPr/>
          <a:lstStyle/>
          <a:p>
            <a:r>
              <a:rPr lang="nl-NL" dirty="0"/>
              <a:t>Ontwikkeling heffingen</a:t>
            </a:r>
          </a:p>
        </p:txBody>
      </p:sp>
      <p:sp>
        <p:nvSpPr>
          <p:cNvPr id="4" name="Tijdelijke aanduiding voor dianummer 3">
            <a:extLst>
              <a:ext uri="{FF2B5EF4-FFF2-40B4-BE49-F238E27FC236}">
                <a16:creationId xmlns:a16="http://schemas.microsoft.com/office/drawing/2014/main" id="{F73466E7-0053-A1A8-CBC3-AFA7EB595329}"/>
              </a:ext>
            </a:extLst>
          </p:cNvPr>
          <p:cNvSpPr>
            <a:spLocks noGrp="1"/>
          </p:cNvSpPr>
          <p:nvPr>
            <p:ph type="sldNum" sz="quarter" idx="10"/>
          </p:nvPr>
        </p:nvSpPr>
        <p:spPr/>
        <p:txBody>
          <a:bodyPr/>
          <a:lstStyle/>
          <a:p>
            <a:pPr>
              <a:defRPr/>
            </a:pPr>
            <a:fld id="{4E2368DE-E3D1-134E-8F5B-F1CAB37FE27F}" type="slidenum">
              <a:rPr lang="nl-NL" smtClean="0"/>
              <a:pPr>
                <a:defRPr/>
              </a:pPr>
              <a:t>19</a:t>
            </a:fld>
            <a:endParaRPr lang="nl-NL"/>
          </a:p>
        </p:txBody>
      </p:sp>
      <p:sp>
        <p:nvSpPr>
          <p:cNvPr id="5" name="Tijdelijke aanduiding voor voettekst 4">
            <a:extLst>
              <a:ext uri="{FF2B5EF4-FFF2-40B4-BE49-F238E27FC236}">
                <a16:creationId xmlns:a16="http://schemas.microsoft.com/office/drawing/2014/main" id="{1EF1EB7E-AA0D-6642-D168-D07037A8FCFB}"/>
              </a:ext>
            </a:extLst>
          </p:cNvPr>
          <p:cNvSpPr>
            <a:spLocks noGrp="1"/>
          </p:cNvSpPr>
          <p:nvPr>
            <p:ph type="ftr" sz="quarter" idx="11"/>
          </p:nvPr>
        </p:nvSpPr>
        <p:spPr/>
        <p:txBody>
          <a:bodyPr/>
          <a:lstStyle/>
          <a:p>
            <a:pPr>
              <a:defRPr/>
            </a:pPr>
            <a:r>
              <a:rPr lang="en-US" altLang="nl-NL" dirty="0"/>
              <a:t>Op </a:t>
            </a:r>
            <a:r>
              <a:rPr lang="en-US" altLang="nl-NL" dirty="0" err="1"/>
              <a:t>weg</a:t>
            </a:r>
            <a:r>
              <a:rPr lang="en-US" altLang="nl-NL" dirty="0"/>
              <a:t> </a:t>
            </a:r>
            <a:r>
              <a:rPr lang="en-US" altLang="nl-NL" dirty="0" err="1"/>
              <a:t>naar</a:t>
            </a:r>
            <a:r>
              <a:rPr lang="en-US" altLang="nl-NL" dirty="0"/>
              <a:t> </a:t>
            </a:r>
            <a:r>
              <a:rPr lang="en-US" altLang="nl-NL" dirty="0" err="1"/>
              <a:t>een</a:t>
            </a:r>
            <a:r>
              <a:rPr lang="en-US" altLang="nl-NL" dirty="0"/>
              <a:t> </a:t>
            </a:r>
            <a:r>
              <a:rPr lang="en-US" altLang="nl-NL" dirty="0" err="1"/>
              <a:t>goedkopere</a:t>
            </a:r>
            <a:r>
              <a:rPr lang="en-US" altLang="nl-NL" dirty="0"/>
              <a:t>, </a:t>
            </a:r>
            <a:r>
              <a:rPr lang="en-US" altLang="nl-NL" dirty="0" err="1"/>
              <a:t>duurzamere</a:t>
            </a:r>
            <a:r>
              <a:rPr lang="en-US" altLang="nl-NL" dirty="0"/>
              <a:t>, </a:t>
            </a:r>
            <a:r>
              <a:rPr lang="en-US" altLang="nl-NL" dirty="0" err="1"/>
              <a:t>toekomst</a:t>
            </a:r>
            <a:r>
              <a:rPr lang="en-US" altLang="nl-NL" dirty="0"/>
              <a:t>- en </a:t>
            </a:r>
            <a:r>
              <a:rPr lang="en-US" altLang="nl-NL" dirty="0" err="1"/>
              <a:t>klimaatbestendingere</a:t>
            </a:r>
            <a:r>
              <a:rPr lang="en-US" altLang="nl-NL" dirty="0"/>
              <a:t> </a:t>
            </a:r>
            <a:r>
              <a:rPr lang="en-US" altLang="nl-NL" dirty="0" err="1"/>
              <a:t>waterketen</a:t>
            </a:r>
            <a:endParaRPr lang="en-US" altLang="nl-NL" dirty="0"/>
          </a:p>
          <a:p>
            <a:pPr>
              <a:defRPr/>
            </a:pPr>
            <a:r>
              <a:rPr lang="en-US" altLang="nl-NL" dirty="0"/>
              <a:t>
</a:t>
            </a:r>
            <a:endParaRPr lang="nl-NL" altLang="nl-NL" dirty="0"/>
          </a:p>
        </p:txBody>
      </p:sp>
      <p:pic>
        <p:nvPicPr>
          <p:cNvPr id="6" name="Tijdelijke aanduiding voor inhoud 5">
            <a:extLst>
              <a:ext uri="{FF2B5EF4-FFF2-40B4-BE49-F238E27FC236}">
                <a16:creationId xmlns:a16="http://schemas.microsoft.com/office/drawing/2014/main" id="{05B79AA3-20EE-FE98-7542-39C2839401B8}"/>
              </a:ext>
            </a:extLst>
          </p:cNvPr>
          <p:cNvPicPr>
            <a:picLocks noGrp="1" noChangeAspect="1"/>
          </p:cNvPicPr>
          <p:nvPr>
            <p:ph idx="1"/>
          </p:nvPr>
        </p:nvPicPr>
        <p:blipFill>
          <a:blip r:embed="rId2"/>
          <a:stretch>
            <a:fillRect/>
          </a:stretch>
        </p:blipFill>
        <p:spPr>
          <a:xfrm>
            <a:off x="3383807" y="1825625"/>
            <a:ext cx="5424386" cy="4351338"/>
          </a:xfrm>
          <a:prstGeom prst="rect">
            <a:avLst/>
          </a:prstGeom>
        </p:spPr>
      </p:pic>
    </p:spTree>
    <p:extLst>
      <p:ext uri="{BB962C8B-B14F-4D97-AF65-F5344CB8AC3E}">
        <p14:creationId xmlns:p14="http://schemas.microsoft.com/office/powerpoint/2010/main" val="1662412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0459687D-1509-F7D0-22EE-D43D39FD9053}"/>
              </a:ext>
            </a:extLst>
          </p:cNvPr>
          <p:cNvSpPr>
            <a:spLocks noGrp="1"/>
          </p:cNvSpPr>
          <p:nvPr>
            <p:ph type="sldNum" sz="quarter" idx="10"/>
          </p:nvPr>
        </p:nvSpPr>
        <p:spPr/>
        <p:txBody>
          <a:bodyPr/>
          <a:lstStyle/>
          <a:p>
            <a:pPr>
              <a:defRPr/>
            </a:pPr>
            <a:fld id="{3BFFB1E9-F18E-1445-B92B-D53C87E56008}" type="slidenum">
              <a:rPr lang="nl-NL" smtClean="0"/>
              <a:pPr>
                <a:defRPr/>
              </a:pPr>
              <a:t>2</a:t>
            </a:fld>
            <a:endParaRPr lang="nl-NL"/>
          </a:p>
        </p:txBody>
      </p:sp>
      <p:sp>
        <p:nvSpPr>
          <p:cNvPr id="5" name="Tijdelijke aanduiding voor voettekst 4">
            <a:extLst>
              <a:ext uri="{FF2B5EF4-FFF2-40B4-BE49-F238E27FC236}">
                <a16:creationId xmlns:a16="http://schemas.microsoft.com/office/drawing/2014/main" id="{050219EE-7286-B5F3-B1DC-F91C2B897144}"/>
              </a:ext>
            </a:extLst>
          </p:cNvPr>
          <p:cNvSpPr>
            <a:spLocks noGrp="1"/>
          </p:cNvSpPr>
          <p:nvPr>
            <p:ph type="ftr" sz="quarter" idx="11"/>
          </p:nvPr>
        </p:nvSpPr>
        <p:spPr/>
        <p:txBody>
          <a:bodyPr/>
          <a:lstStyle/>
          <a:p>
            <a:pPr>
              <a:defRPr/>
            </a:pPr>
            <a:r>
              <a:rPr lang="en-US" altLang="nl-NL"/>
              <a:t>Op weg naar een goedkopere, duurzamere, toekomst- en klimaatbestendingere waterketen</a:t>
            </a:r>
          </a:p>
          <a:p>
            <a:pPr>
              <a:defRPr/>
            </a:pPr>
            <a:r>
              <a:rPr lang="en-US" altLang="nl-NL"/>
              <a:t>
</a:t>
            </a:r>
            <a:endParaRPr lang="nl-NL" altLang="nl-NL"/>
          </a:p>
        </p:txBody>
      </p:sp>
      <p:pic>
        <p:nvPicPr>
          <p:cNvPr id="7" name="Afbeelding 6">
            <a:extLst>
              <a:ext uri="{FF2B5EF4-FFF2-40B4-BE49-F238E27FC236}">
                <a16:creationId xmlns:a16="http://schemas.microsoft.com/office/drawing/2014/main" id="{4CF3E344-EAB6-4D08-E54E-4CC022F1A475}"/>
              </a:ext>
            </a:extLst>
          </p:cNvPr>
          <p:cNvPicPr>
            <a:picLocks noChangeAspect="1"/>
          </p:cNvPicPr>
          <p:nvPr/>
        </p:nvPicPr>
        <p:blipFill>
          <a:blip r:embed="rId2"/>
          <a:stretch>
            <a:fillRect/>
          </a:stretch>
        </p:blipFill>
        <p:spPr>
          <a:xfrm>
            <a:off x="0" y="333532"/>
            <a:ext cx="12192000" cy="685800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A0230D-BA92-D9AD-0E6B-6D90F089C206}"/>
              </a:ext>
            </a:extLst>
          </p:cNvPr>
          <p:cNvSpPr>
            <a:spLocks noGrp="1"/>
          </p:cNvSpPr>
          <p:nvPr>
            <p:ph type="title"/>
          </p:nvPr>
        </p:nvSpPr>
        <p:spPr>
          <a:xfrm>
            <a:off x="831850" y="1709739"/>
            <a:ext cx="10515600" cy="1328430"/>
          </a:xfrm>
        </p:spPr>
        <p:txBody>
          <a:bodyPr/>
          <a:lstStyle/>
          <a:p>
            <a:r>
              <a:rPr lang="nl-NL" dirty="0"/>
              <a:t>Besteding jaarlijkse bijdrage</a:t>
            </a:r>
          </a:p>
        </p:txBody>
      </p:sp>
      <p:sp>
        <p:nvSpPr>
          <p:cNvPr id="3" name="Tijdelijke aanduiding voor tekst 2">
            <a:extLst>
              <a:ext uri="{FF2B5EF4-FFF2-40B4-BE49-F238E27FC236}">
                <a16:creationId xmlns:a16="http://schemas.microsoft.com/office/drawing/2014/main" id="{CB201611-329E-7CA3-54A1-E89B64323F33}"/>
              </a:ext>
            </a:extLst>
          </p:cNvPr>
          <p:cNvSpPr>
            <a:spLocks noGrp="1"/>
          </p:cNvSpPr>
          <p:nvPr>
            <p:ph type="body" idx="1"/>
          </p:nvPr>
        </p:nvSpPr>
        <p:spPr>
          <a:xfrm>
            <a:off x="3082413" y="3429000"/>
            <a:ext cx="7020232" cy="2269820"/>
          </a:xfrm>
        </p:spPr>
        <p:txBody>
          <a:bodyPr/>
          <a:lstStyle/>
          <a:p>
            <a:pPr>
              <a:lnSpc>
                <a:spcPct val="107000"/>
              </a:lnSpc>
              <a:spcAft>
                <a:spcPts val="800"/>
              </a:spcAft>
            </a:pPr>
            <a:r>
              <a:rPr lang="nl-NL" sz="1800" dirty="0">
                <a:solidFill>
                  <a:schemeClr val="tx1"/>
                </a:solidFill>
                <a:latin typeface="Calibri" panose="020F0502020204030204" pitchFamily="34" charset="0"/>
                <a:cs typeface="Times New Roman" panose="02020603050405020304" pitchFamily="18" charset="0"/>
              </a:rPr>
              <a:t>-NAD Dataplatform</a:t>
            </a:r>
          </a:p>
          <a:p>
            <a:pPr>
              <a:lnSpc>
                <a:spcPct val="107000"/>
              </a:lnSpc>
              <a:spcAft>
                <a:spcPts val="800"/>
              </a:spcAft>
            </a:pPr>
            <a:r>
              <a:rPr lang="nl-NL" sz="1800" dirty="0">
                <a:solidFill>
                  <a:schemeClr val="tx1"/>
                </a:solidFill>
                <a:latin typeface="Calibri" panose="020F0502020204030204" pitchFamily="34" charset="0"/>
                <a:cs typeface="Times New Roman" panose="02020603050405020304" pitchFamily="18" charset="0"/>
              </a:rPr>
              <a:t>-Proceskosten, netwerkbijeenkomsten en NAD-projecten.</a:t>
            </a:r>
          </a:p>
        </p:txBody>
      </p:sp>
      <p:sp>
        <p:nvSpPr>
          <p:cNvPr id="4" name="Tijdelijke aanduiding voor dianummer 3">
            <a:extLst>
              <a:ext uri="{FF2B5EF4-FFF2-40B4-BE49-F238E27FC236}">
                <a16:creationId xmlns:a16="http://schemas.microsoft.com/office/drawing/2014/main" id="{8EAC72F9-0905-9CB8-BA76-F073B196DB59}"/>
              </a:ext>
            </a:extLst>
          </p:cNvPr>
          <p:cNvSpPr>
            <a:spLocks noGrp="1"/>
          </p:cNvSpPr>
          <p:nvPr>
            <p:ph type="sldNum" sz="quarter" idx="10"/>
          </p:nvPr>
        </p:nvSpPr>
        <p:spPr/>
        <p:txBody>
          <a:bodyPr/>
          <a:lstStyle/>
          <a:p>
            <a:pPr>
              <a:defRPr/>
            </a:pPr>
            <a:fld id="{51B5D9E3-C104-8047-BC60-1F45328A96DF}" type="slidenum">
              <a:rPr lang="nl-NL" smtClean="0"/>
              <a:pPr>
                <a:defRPr/>
              </a:pPr>
              <a:t>20</a:t>
            </a:fld>
            <a:endParaRPr lang="nl-NL"/>
          </a:p>
        </p:txBody>
      </p:sp>
      <p:sp>
        <p:nvSpPr>
          <p:cNvPr id="5" name="Tijdelijke aanduiding voor voettekst 4">
            <a:extLst>
              <a:ext uri="{FF2B5EF4-FFF2-40B4-BE49-F238E27FC236}">
                <a16:creationId xmlns:a16="http://schemas.microsoft.com/office/drawing/2014/main" id="{537BC27C-47BC-B5D8-E7CE-B2D6C960279A}"/>
              </a:ext>
            </a:extLst>
          </p:cNvPr>
          <p:cNvSpPr>
            <a:spLocks noGrp="1"/>
          </p:cNvSpPr>
          <p:nvPr>
            <p:ph type="ftr" sz="quarter" idx="11"/>
          </p:nvPr>
        </p:nvSpPr>
        <p:spPr/>
        <p:txBody>
          <a:bodyPr/>
          <a:lstStyle/>
          <a:p>
            <a:pPr>
              <a:defRPr/>
            </a:pPr>
            <a:r>
              <a:rPr lang="en-US" altLang="nl-NL"/>
              <a:t>Op weg naar een goedkopere, duurzamere, toekomst- en klimaatbestendingere waterketen</a:t>
            </a:r>
          </a:p>
          <a:p>
            <a:pPr>
              <a:defRPr/>
            </a:pPr>
            <a:r>
              <a:rPr lang="en-US" altLang="nl-NL"/>
              <a:t>
</a:t>
            </a:r>
            <a:endParaRPr lang="nl-NL" altLang="nl-NL"/>
          </a:p>
        </p:txBody>
      </p:sp>
    </p:spTree>
    <p:extLst>
      <p:ext uri="{BB962C8B-B14F-4D97-AF65-F5344CB8AC3E}">
        <p14:creationId xmlns:p14="http://schemas.microsoft.com/office/powerpoint/2010/main" val="13046776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8EAC72F9-0905-9CB8-BA76-F073B196DB59}"/>
              </a:ext>
            </a:extLst>
          </p:cNvPr>
          <p:cNvSpPr>
            <a:spLocks noGrp="1"/>
          </p:cNvSpPr>
          <p:nvPr>
            <p:ph type="sldNum" sz="quarter" idx="10"/>
          </p:nvPr>
        </p:nvSpPr>
        <p:spPr/>
        <p:txBody>
          <a:bodyPr/>
          <a:lstStyle/>
          <a:p>
            <a:pPr>
              <a:defRPr/>
            </a:pPr>
            <a:fld id="{51B5D9E3-C104-8047-BC60-1F45328A96DF}" type="slidenum">
              <a:rPr lang="nl-NL" smtClean="0"/>
              <a:pPr>
                <a:defRPr/>
              </a:pPr>
              <a:t>21</a:t>
            </a:fld>
            <a:endParaRPr lang="nl-NL"/>
          </a:p>
        </p:txBody>
      </p:sp>
      <p:sp>
        <p:nvSpPr>
          <p:cNvPr id="5" name="Tijdelijke aanduiding voor voettekst 4">
            <a:extLst>
              <a:ext uri="{FF2B5EF4-FFF2-40B4-BE49-F238E27FC236}">
                <a16:creationId xmlns:a16="http://schemas.microsoft.com/office/drawing/2014/main" id="{537BC27C-47BC-B5D8-E7CE-B2D6C960279A}"/>
              </a:ext>
            </a:extLst>
          </p:cNvPr>
          <p:cNvSpPr>
            <a:spLocks noGrp="1"/>
          </p:cNvSpPr>
          <p:nvPr>
            <p:ph type="ftr" sz="quarter" idx="11"/>
          </p:nvPr>
        </p:nvSpPr>
        <p:spPr/>
        <p:txBody>
          <a:bodyPr/>
          <a:lstStyle/>
          <a:p>
            <a:pPr>
              <a:defRPr/>
            </a:pPr>
            <a:r>
              <a:rPr lang="en-US" altLang="nl-NL"/>
              <a:t>Op weg naar een goedkopere, duurzamere, toekomst- en klimaatbestendingere waterketen</a:t>
            </a:r>
          </a:p>
          <a:p>
            <a:pPr>
              <a:defRPr/>
            </a:pPr>
            <a:r>
              <a:rPr lang="en-US" altLang="nl-NL"/>
              <a:t>
</a:t>
            </a:r>
            <a:endParaRPr lang="nl-NL" altLang="nl-NL"/>
          </a:p>
        </p:txBody>
      </p:sp>
      <p:pic>
        <p:nvPicPr>
          <p:cNvPr id="9" name="Afbeelding 8">
            <a:extLst>
              <a:ext uri="{FF2B5EF4-FFF2-40B4-BE49-F238E27FC236}">
                <a16:creationId xmlns:a16="http://schemas.microsoft.com/office/drawing/2014/main" id="{0D42A16C-CC6B-A2EF-650C-935A4F91EEB0}"/>
              </a:ext>
            </a:extLst>
          </p:cNvPr>
          <p:cNvPicPr>
            <a:picLocks noChangeAspect="1"/>
          </p:cNvPicPr>
          <p:nvPr/>
        </p:nvPicPr>
        <p:blipFill>
          <a:blip r:embed="rId2"/>
          <a:stretch>
            <a:fillRect/>
          </a:stretch>
        </p:blipFill>
        <p:spPr>
          <a:xfrm>
            <a:off x="1" y="349322"/>
            <a:ext cx="12192000" cy="6858000"/>
          </a:xfrm>
          <a:prstGeom prst="rect">
            <a:avLst/>
          </a:prstGeom>
        </p:spPr>
      </p:pic>
    </p:spTree>
    <p:extLst>
      <p:ext uri="{BB962C8B-B14F-4D97-AF65-F5344CB8AC3E}">
        <p14:creationId xmlns:p14="http://schemas.microsoft.com/office/powerpoint/2010/main" val="3080417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8EAC72F9-0905-9CB8-BA76-F073B196DB59}"/>
              </a:ext>
            </a:extLst>
          </p:cNvPr>
          <p:cNvSpPr>
            <a:spLocks noGrp="1"/>
          </p:cNvSpPr>
          <p:nvPr>
            <p:ph type="sldNum" sz="quarter" idx="10"/>
          </p:nvPr>
        </p:nvSpPr>
        <p:spPr/>
        <p:txBody>
          <a:bodyPr/>
          <a:lstStyle/>
          <a:p>
            <a:pPr>
              <a:defRPr/>
            </a:pPr>
            <a:fld id="{51B5D9E3-C104-8047-BC60-1F45328A96DF}" type="slidenum">
              <a:rPr lang="nl-NL" smtClean="0"/>
              <a:pPr>
                <a:defRPr/>
              </a:pPr>
              <a:t>22</a:t>
            </a:fld>
            <a:endParaRPr lang="nl-NL"/>
          </a:p>
        </p:txBody>
      </p:sp>
      <p:sp>
        <p:nvSpPr>
          <p:cNvPr id="5" name="Tijdelijke aanduiding voor voettekst 4">
            <a:extLst>
              <a:ext uri="{FF2B5EF4-FFF2-40B4-BE49-F238E27FC236}">
                <a16:creationId xmlns:a16="http://schemas.microsoft.com/office/drawing/2014/main" id="{537BC27C-47BC-B5D8-E7CE-B2D6C960279A}"/>
              </a:ext>
            </a:extLst>
          </p:cNvPr>
          <p:cNvSpPr>
            <a:spLocks noGrp="1"/>
          </p:cNvSpPr>
          <p:nvPr>
            <p:ph type="ftr" sz="quarter" idx="11"/>
          </p:nvPr>
        </p:nvSpPr>
        <p:spPr/>
        <p:txBody>
          <a:bodyPr/>
          <a:lstStyle/>
          <a:p>
            <a:pPr>
              <a:defRPr/>
            </a:pPr>
            <a:r>
              <a:rPr lang="en-US" altLang="nl-NL"/>
              <a:t>Op weg naar een goedkopere, duurzamere, toekomst- en klimaatbestendingere waterketen</a:t>
            </a:r>
          </a:p>
          <a:p>
            <a:pPr>
              <a:defRPr/>
            </a:pPr>
            <a:r>
              <a:rPr lang="en-US" altLang="nl-NL"/>
              <a:t>
</a:t>
            </a:r>
            <a:endParaRPr lang="nl-NL" altLang="nl-NL"/>
          </a:p>
        </p:txBody>
      </p:sp>
      <p:pic>
        <p:nvPicPr>
          <p:cNvPr id="3" name="Afbeelding 2">
            <a:extLst>
              <a:ext uri="{FF2B5EF4-FFF2-40B4-BE49-F238E27FC236}">
                <a16:creationId xmlns:a16="http://schemas.microsoft.com/office/drawing/2014/main" id="{3A17D901-0F86-9B87-4B62-0E3B9094BA21}"/>
              </a:ext>
            </a:extLst>
          </p:cNvPr>
          <p:cNvPicPr>
            <a:picLocks noChangeAspect="1"/>
          </p:cNvPicPr>
          <p:nvPr/>
        </p:nvPicPr>
        <p:blipFill>
          <a:blip r:embed="rId2"/>
          <a:stretch>
            <a:fillRect/>
          </a:stretch>
        </p:blipFill>
        <p:spPr>
          <a:xfrm>
            <a:off x="-9133" y="359596"/>
            <a:ext cx="12201133" cy="6863137"/>
          </a:xfrm>
          <a:prstGeom prst="rect">
            <a:avLst/>
          </a:prstGeom>
        </p:spPr>
      </p:pic>
    </p:spTree>
    <p:extLst>
      <p:ext uri="{BB962C8B-B14F-4D97-AF65-F5344CB8AC3E}">
        <p14:creationId xmlns:p14="http://schemas.microsoft.com/office/powerpoint/2010/main" val="1445437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3">
            <a:extLst>
              <a:ext uri="{FF2B5EF4-FFF2-40B4-BE49-F238E27FC236}">
                <a16:creationId xmlns:a16="http://schemas.microsoft.com/office/drawing/2014/main" id="{02DAB048-6B02-8F5F-BEA7-6FD4A8429746}"/>
              </a:ext>
            </a:extLst>
          </p:cNvPr>
          <p:cNvSpPr txBox="1">
            <a:spLocks noChangeArrowheads="1"/>
          </p:cNvSpPr>
          <p:nvPr/>
        </p:nvSpPr>
        <p:spPr bwMode="auto">
          <a:xfrm>
            <a:off x="575253" y="446147"/>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l" eaLnBrk="1" hangingPunct="1"/>
            <a:r>
              <a:rPr lang="nl-NL" altLang="nl-NL" sz="4400" dirty="0"/>
              <a:t>Update NAD projecten</a:t>
            </a:r>
          </a:p>
        </p:txBody>
      </p:sp>
      <p:pic>
        <p:nvPicPr>
          <p:cNvPr id="15" name="Tijdelijke aanduiding voor inhoud 7">
            <a:extLst>
              <a:ext uri="{FF2B5EF4-FFF2-40B4-BE49-F238E27FC236}">
                <a16:creationId xmlns:a16="http://schemas.microsoft.com/office/drawing/2014/main" id="{54B97604-95C4-EC99-8F42-0CF2B303879A}"/>
              </a:ext>
            </a:extLst>
          </p:cNvPr>
          <p:cNvPicPr>
            <a:picLocks noChangeAspect="1"/>
          </p:cNvPicPr>
          <p:nvPr/>
        </p:nvPicPr>
        <p:blipFill>
          <a:blip r:embed="rId2">
            <a:alphaModFix amt="40000"/>
          </a:blip>
          <a:stretch>
            <a:fillRect/>
          </a:stretch>
        </p:blipFill>
        <p:spPr bwMode="auto">
          <a:xfrm>
            <a:off x="1101147" y="1633783"/>
            <a:ext cx="10092746" cy="7141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fbeelding 10">
            <a:extLst>
              <a:ext uri="{FF2B5EF4-FFF2-40B4-BE49-F238E27FC236}">
                <a16:creationId xmlns:a16="http://schemas.microsoft.com/office/drawing/2014/main" id="{7F8AF816-C940-DB2D-2B0A-C230F02E7126}"/>
              </a:ext>
            </a:extLst>
          </p:cNvPr>
          <p:cNvPicPr>
            <a:picLocks noChangeAspect="1"/>
          </p:cNvPicPr>
          <p:nvPr/>
        </p:nvPicPr>
        <p:blipFill>
          <a:blip r:embed="rId3"/>
          <a:stretch>
            <a:fillRect/>
          </a:stretch>
        </p:blipFill>
        <p:spPr>
          <a:xfrm>
            <a:off x="2717801" y="2050056"/>
            <a:ext cx="5298794" cy="5023960"/>
          </a:xfrm>
          <a:prstGeom prst="rect">
            <a:avLst/>
          </a:prstGeom>
        </p:spPr>
      </p:pic>
    </p:spTree>
    <p:extLst>
      <p:ext uri="{BB962C8B-B14F-4D97-AF65-F5344CB8AC3E}">
        <p14:creationId xmlns:p14="http://schemas.microsoft.com/office/powerpoint/2010/main" val="2790976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53C89C9B-A329-CB0C-612D-D48E0BF3F725}"/>
              </a:ext>
            </a:extLst>
          </p:cNvPr>
          <p:cNvSpPr>
            <a:spLocks noGrp="1"/>
          </p:cNvSpPr>
          <p:nvPr>
            <p:ph type="ftr" sz="quarter" idx="11"/>
          </p:nvPr>
        </p:nvSpPr>
        <p:spPr/>
        <p:txBody>
          <a:bodyPr/>
          <a:lstStyle/>
          <a:p>
            <a:pPr>
              <a:defRPr/>
            </a:pPr>
            <a:r>
              <a:rPr lang="nl-NL" altLang="nl-NL" sz="900" dirty="0"/>
              <a:t>Op weg naar een goedkopere, duurzamere, toekomst- en klimaatbestendingere waterketen</a:t>
            </a:r>
          </a:p>
          <a:p>
            <a:pPr>
              <a:defRPr/>
            </a:pPr>
            <a:r>
              <a:rPr lang="en-US" altLang="nl-NL" dirty="0"/>
              <a:t>
</a:t>
            </a:r>
            <a:endParaRPr lang="nl-NL" altLang="nl-NL" dirty="0"/>
          </a:p>
        </p:txBody>
      </p:sp>
      <p:sp>
        <p:nvSpPr>
          <p:cNvPr id="6" name="Tijdelijke aanduiding voor dianummer 5">
            <a:extLst>
              <a:ext uri="{FF2B5EF4-FFF2-40B4-BE49-F238E27FC236}">
                <a16:creationId xmlns:a16="http://schemas.microsoft.com/office/drawing/2014/main" id="{612814D6-3E86-84FE-B7F5-70DF2EF55B9E}"/>
              </a:ext>
            </a:extLst>
          </p:cNvPr>
          <p:cNvSpPr>
            <a:spLocks noGrp="1"/>
          </p:cNvSpPr>
          <p:nvPr>
            <p:ph type="sldNum" sz="quarter" idx="10"/>
          </p:nvPr>
        </p:nvSpPr>
        <p:spPr/>
        <p:txBody>
          <a:bodyPr/>
          <a:lstStyle/>
          <a:p>
            <a:pPr>
              <a:defRPr/>
            </a:pPr>
            <a:fld id="{893C94FC-B591-F04E-BF4D-BF3B395C361E}" type="slidenum">
              <a:rPr lang="nl-NL" smtClean="0"/>
              <a:pPr>
                <a:defRPr/>
              </a:pPr>
              <a:t>24</a:t>
            </a:fld>
            <a:endParaRPr lang="nl-NL"/>
          </a:p>
        </p:txBody>
      </p:sp>
      <p:sp>
        <p:nvSpPr>
          <p:cNvPr id="3" name="Rechthoek 2">
            <a:extLst>
              <a:ext uri="{FF2B5EF4-FFF2-40B4-BE49-F238E27FC236}">
                <a16:creationId xmlns:a16="http://schemas.microsoft.com/office/drawing/2014/main" id="{1BC2BECA-B6C1-169F-AF2E-7D5F6D2BFA34}"/>
              </a:ext>
            </a:extLst>
          </p:cNvPr>
          <p:cNvSpPr/>
          <p:nvPr/>
        </p:nvSpPr>
        <p:spPr>
          <a:xfrm>
            <a:off x="4389438" y="717550"/>
            <a:ext cx="3413125" cy="944563"/>
          </a:xfrm>
          <a:prstGeom prst="rect">
            <a:avLst/>
          </a:prstGeom>
          <a:solidFill>
            <a:srgbClr val="1BBBE9"/>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nl-NL" dirty="0"/>
              <a:t>Bestuurlijke Watertafel </a:t>
            </a:r>
          </a:p>
        </p:txBody>
      </p:sp>
      <p:sp>
        <p:nvSpPr>
          <p:cNvPr id="4" name="Rechthoek 3">
            <a:extLst>
              <a:ext uri="{FF2B5EF4-FFF2-40B4-BE49-F238E27FC236}">
                <a16:creationId xmlns:a16="http://schemas.microsoft.com/office/drawing/2014/main" id="{21E62279-7E56-37CA-A99D-0A01078A43C0}"/>
              </a:ext>
            </a:extLst>
          </p:cNvPr>
          <p:cNvSpPr/>
          <p:nvPr/>
        </p:nvSpPr>
        <p:spPr>
          <a:xfrm>
            <a:off x="4389438" y="2225675"/>
            <a:ext cx="3413125" cy="944563"/>
          </a:xfrm>
          <a:prstGeom prst="rect">
            <a:avLst/>
          </a:prstGeom>
          <a:solidFill>
            <a:srgbClr val="1BBBE9"/>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nl-NL" dirty="0"/>
              <a:t>Waterketen - NAD</a:t>
            </a:r>
          </a:p>
        </p:txBody>
      </p:sp>
      <p:sp>
        <p:nvSpPr>
          <p:cNvPr id="7" name="Rechthoek 6">
            <a:extLst>
              <a:ext uri="{FF2B5EF4-FFF2-40B4-BE49-F238E27FC236}">
                <a16:creationId xmlns:a16="http://schemas.microsoft.com/office/drawing/2014/main" id="{EBB0BA76-1FFB-D9BF-4A6F-43DD54D09CD2}"/>
              </a:ext>
            </a:extLst>
          </p:cNvPr>
          <p:cNvSpPr/>
          <p:nvPr/>
        </p:nvSpPr>
        <p:spPr>
          <a:xfrm>
            <a:off x="720725" y="2225675"/>
            <a:ext cx="3411538" cy="944563"/>
          </a:xfrm>
          <a:prstGeom prst="rect">
            <a:avLst/>
          </a:prstGeom>
          <a:solidFill>
            <a:srgbClr val="1BBBE9"/>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nl-NL" dirty="0"/>
              <a:t>Schoon en Gezond Water</a:t>
            </a:r>
          </a:p>
        </p:txBody>
      </p:sp>
      <p:sp>
        <p:nvSpPr>
          <p:cNvPr id="8" name="Rechthoek 7">
            <a:extLst>
              <a:ext uri="{FF2B5EF4-FFF2-40B4-BE49-F238E27FC236}">
                <a16:creationId xmlns:a16="http://schemas.microsoft.com/office/drawing/2014/main" id="{C47A7623-EA3B-2F71-A3DD-7852D9FF7E47}"/>
              </a:ext>
            </a:extLst>
          </p:cNvPr>
          <p:cNvSpPr/>
          <p:nvPr/>
        </p:nvSpPr>
        <p:spPr>
          <a:xfrm>
            <a:off x="8059738" y="2225675"/>
            <a:ext cx="3411537" cy="944563"/>
          </a:xfrm>
          <a:prstGeom prst="rect">
            <a:avLst/>
          </a:prstGeom>
          <a:solidFill>
            <a:srgbClr val="1BBBE9"/>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nl-NL" dirty="0"/>
              <a:t>Klimaatadaptatie</a:t>
            </a:r>
          </a:p>
        </p:txBody>
      </p:sp>
      <p:sp>
        <p:nvSpPr>
          <p:cNvPr id="9" name="Rechthoek 8">
            <a:extLst>
              <a:ext uri="{FF2B5EF4-FFF2-40B4-BE49-F238E27FC236}">
                <a16:creationId xmlns:a16="http://schemas.microsoft.com/office/drawing/2014/main" id="{0A43C0DF-24D1-9D1B-940A-822FCBF6F943}"/>
              </a:ext>
            </a:extLst>
          </p:cNvPr>
          <p:cNvSpPr/>
          <p:nvPr/>
        </p:nvSpPr>
        <p:spPr>
          <a:xfrm>
            <a:off x="2425700" y="3905250"/>
            <a:ext cx="3411538" cy="942975"/>
          </a:xfrm>
          <a:prstGeom prst="rect">
            <a:avLst/>
          </a:prstGeom>
          <a:solidFill>
            <a:srgbClr val="1BBBE9"/>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nl-NL" dirty="0"/>
              <a:t>NAD - Kernteam </a:t>
            </a:r>
          </a:p>
        </p:txBody>
      </p:sp>
      <p:cxnSp>
        <p:nvCxnSpPr>
          <p:cNvPr id="13" name="Rechte verbindingslijn met pijl 12">
            <a:extLst>
              <a:ext uri="{FF2B5EF4-FFF2-40B4-BE49-F238E27FC236}">
                <a16:creationId xmlns:a16="http://schemas.microsoft.com/office/drawing/2014/main" id="{DD63FEAB-874A-F406-3B3B-A8E8499B35F4}"/>
              </a:ext>
            </a:extLst>
          </p:cNvPr>
          <p:cNvCxnSpPr/>
          <p:nvPr/>
        </p:nvCxnSpPr>
        <p:spPr>
          <a:xfrm flipV="1">
            <a:off x="2860675" y="1662113"/>
            <a:ext cx="1271588" cy="452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7EC26710-5A45-2E27-B100-6C1148BAF023}"/>
              </a:ext>
            </a:extLst>
          </p:cNvPr>
          <p:cNvCxnSpPr>
            <a:cxnSpLocks/>
          </p:cNvCxnSpPr>
          <p:nvPr/>
        </p:nvCxnSpPr>
        <p:spPr>
          <a:xfrm flipH="1" flipV="1">
            <a:off x="7970838" y="1662113"/>
            <a:ext cx="1262062" cy="452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Rechte verbindingslijn met pijl 19">
            <a:extLst>
              <a:ext uri="{FF2B5EF4-FFF2-40B4-BE49-F238E27FC236}">
                <a16:creationId xmlns:a16="http://schemas.microsoft.com/office/drawing/2014/main" id="{947F7184-31D9-0DFD-FD70-1285274FF599}"/>
              </a:ext>
            </a:extLst>
          </p:cNvPr>
          <p:cNvCxnSpPr>
            <a:cxnSpLocks/>
          </p:cNvCxnSpPr>
          <p:nvPr/>
        </p:nvCxnSpPr>
        <p:spPr>
          <a:xfrm flipV="1">
            <a:off x="6091238" y="1754188"/>
            <a:ext cx="0" cy="3603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Rechthoek 22">
            <a:extLst>
              <a:ext uri="{FF2B5EF4-FFF2-40B4-BE49-F238E27FC236}">
                <a16:creationId xmlns:a16="http://schemas.microsoft.com/office/drawing/2014/main" id="{2D0FA1A5-34F1-D4C5-B1D1-8B2AE99C1384}"/>
              </a:ext>
            </a:extLst>
          </p:cNvPr>
          <p:cNvSpPr/>
          <p:nvPr/>
        </p:nvSpPr>
        <p:spPr>
          <a:xfrm>
            <a:off x="6354763" y="3905250"/>
            <a:ext cx="3411537" cy="942975"/>
          </a:xfrm>
          <a:prstGeom prst="rect">
            <a:avLst/>
          </a:prstGeom>
          <a:solidFill>
            <a:srgbClr val="1BBBE9"/>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nl-NL" dirty="0"/>
              <a:t>NAD - Transitieteam </a:t>
            </a:r>
          </a:p>
        </p:txBody>
      </p:sp>
      <p:cxnSp>
        <p:nvCxnSpPr>
          <p:cNvPr id="24" name="Rechte verbindingslijn met pijl 23">
            <a:extLst>
              <a:ext uri="{FF2B5EF4-FFF2-40B4-BE49-F238E27FC236}">
                <a16:creationId xmlns:a16="http://schemas.microsoft.com/office/drawing/2014/main" id="{7E8DE808-71FE-2FBB-06B9-DDB8AF0F15AB}"/>
              </a:ext>
            </a:extLst>
          </p:cNvPr>
          <p:cNvCxnSpPr>
            <a:cxnSpLocks/>
          </p:cNvCxnSpPr>
          <p:nvPr/>
        </p:nvCxnSpPr>
        <p:spPr>
          <a:xfrm flipV="1">
            <a:off x="5338763" y="3278188"/>
            <a:ext cx="498475" cy="452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hthoek 25">
            <a:extLst>
              <a:ext uri="{FF2B5EF4-FFF2-40B4-BE49-F238E27FC236}">
                <a16:creationId xmlns:a16="http://schemas.microsoft.com/office/drawing/2014/main" id="{94369733-C1B2-6B60-D3CC-C9C0619EEE71}"/>
              </a:ext>
            </a:extLst>
          </p:cNvPr>
          <p:cNvSpPr/>
          <p:nvPr/>
        </p:nvSpPr>
        <p:spPr>
          <a:xfrm>
            <a:off x="1350963" y="5195888"/>
            <a:ext cx="9731375" cy="944562"/>
          </a:xfrm>
          <a:prstGeom prst="rect">
            <a:avLst/>
          </a:prstGeom>
          <a:solidFill>
            <a:srgbClr val="1BBBE9"/>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nl-NL" dirty="0"/>
              <a:t>NAD </a:t>
            </a:r>
          </a:p>
          <a:p>
            <a:pPr algn="ctr">
              <a:defRPr/>
            </a:pPr>
            <a:r>
              <a:rPr lang="nl-NL" dirty="0"/>
              <a:t>(Dataplatform // Gemalenbeheer // Waterketenteams // Communicatie // Projecten)</a:t>
            </a:r>
          </a:p>
        </p:txBody>
      </p:sp>
      <p:cxnSp>
        <p:nvCxnSpPr>
          <p:cNvPr id="27" name="Rechte verbindingslijn met pijl 26">
            <a:extLst>
              <a:ext uri="{FF2B5EF4-FFF2-40B4-BE49-F238E27FC236}">
                <a16:creationId xmlns:a16="http://schemas.microsoft.com/office/drawing/2014/main" id="{95255230-42DC-F6C0-832E-52BCEEE157AC}"/>
              </a:ext>
            </a:extLst>
          </p:cNvPr>
          <p:cNvCxnSpPr>
            <a:cxnSpLocks/>
          </p:cNvCxnSpPr>
          <p:nvPr/>
        </p:nvCxnSpPr>
        <p:spPr>
          <a:xfrm flipV="1">
            <a:off x="4102100" y="4835525"/>
            <a:ext cx="0" cy="3603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Rechte verbindingslijn met pijl 27">
            <a:extLst>
              <a:ext uri="{FF2B5EF4-FFF2-40B4-BE49-F238E27FC236}">
                <a16:creationId xmlns:a16="http://schemas.microsoft.com/office/drawing/2014/main" id="{5FA2E1F9-1717-4DF5-0AB7-64A752A78153}"/>
              </a:ext>
            </a:extLst>
          </p:cNvPr>
          <p:cNvCxnSpPr>
            <a:cxnSpLocks/>
          </p:cNvCxnSpPr>
          <p:nvPr/>
        </p:nvCxnSpPr>
        <p:spPr>
          <a:xfrm flipV="1">
            <a:off x="8153400" y="4835525"/>
            <a:ext cx="0" cy="3603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Rechte verbindingslijn met pijl 29">
            <a:extLst>
              <a:ext uri="{FF2B5EF4-FFF2-40B4-BE49-F238E27FC236}">
                <a16:creationId xmlns:a16="http://schemas.microsoft.com/office/drawing/2014/main" id="{40725C56-F446-C8FE-BDAA-52289C0A7B52}"/>
              </a:ext>
            </a:extLst>
          </p:cNvPr>
          <p:cNvCxnSpPr/>
          <p:nvPr/>
        </p:nvCxnSpPr>
        <p:spPr>
          <a:xfrm>
            <a:off x="5975350" y="4357688"/>
            <a:ext cx="2413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5287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612814D6-3E86-84FE-B7F5-70DF2EF55B9E}"/>
              </a:ext>
            </a:extLst>
          </p:cNvPr>
          <p:cNvSpPr>
            <a:spLocks noGrp="1"/>
          </p:cNvSpPr>
          <p:nvPr>
            <p:ph type="sldNum" sz="quarter" idx="10"/>
          </p:nvPr>
        </p:nvSpPr>
        <p:spPr/>
        <p:txBody>
          <a:bodyPr/>
          <a:lstStyle/>
          <a:p>
            <a:pPr>
              <a:defRPr/>
            </a:pPr>
            <a:fld id="{893C94FC-B591-F04E-BF4D-BF3B395C361E}" type="slidenum">
              <a:rPr lang="nl-NL" smtClean="0"/>
              <a:pPr>
                <a:defRPr/>
              </a:pPr>
              <a:t>25</a:t>
            </a:fld>
            <a:endParaRPr lang="nl-NL"/>
          </a:p>
        </p:txBody>
      </p:sp>
      <p:sp>
        <p:nvSpPr>
          <p:cNvPr id="9" name="Rechthoek 8">
            <a:extLst>
              <a:ext uri="{FF2B5EF4-FFF2-40B4-BE49-F238E27FC236}">
                <a16:creationId xmlns:a16="http://schemas.microsoft.com/office/drawing/2014/main" id="{0A43C0DF-24D1-9D1B-940A-822FCBF6F943}"/>
              </a:ext>
            </a:extLst>
          </p:cNvPr>
          <p:cNvSpPr/>
          <p:nvPr/>
        </p:nvSpPr>
        <p:spPr>
          <a:xfrm>
            <a:off x="2563812" y="1190624"/>
            <a:ext cx="3411538" cy="942975"/>
          </a:xfrm>
          <a:prstGeom prst="rect">
            <a:avLst/>
          </a:prstGeom>
          <a:solidFill>
            <a:srgbClr val="1BBBE9"/>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nl-NL" dirty="0"/>
              <a:t>NAD - Kernteam </a:t>
            </a:r>
          </a:p>
        </p:txBody>
      </p:sp>
      <p:sp>
        <p:nvSpPr>
          <p:cNvPr id="23" name="Rechthoek 22">
            <a:extLst>
              <a:ext uri="{FF2B5EF4-FFF2-40B4-BE49-F238E27FC236}">
                <a16:creationId xmlns:a16="http://schemas.microsoft.com/office/drawing/2014/main" id="{2D0FA1A5-34F1-D4C5-B1D1-8B2AE99C1384}"/>
              </a:ext>
            </a:extLst>
          </p:cNvPr>
          <p:cNvSpPr/>
          <p:nvPr/>
        </p:nvSpPr>
        <p:spPr>
          <a:xfrm>
            <a:off x="6447631" y="1197567"/>
            <a:ext cx="3411537" cy="942975"/>
          </a:xfrm>
          <a:prstGeom prst="rect">
            <a:avLst/>
          </a:prstGeom>
          <a:solidFill>
            <a:srgbClr val="1BBBE9"/>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nl-NL" dirty="0"/>
              <a:t>NAD - Transitieteam </a:t>
            </a:r>
          </a:p>
        </p:txBody>
      </p:sp>
      <p:sp>
        <p:nvSpPr>
          <p:cNvPr id="26" name="Rechthoek 25">
            <a:extLst>
              <a:ext uri="{FF2B5EF4-FFF2-40B4-BE49-F238E27FC236}">
                <a16:creationId xmlns:a16="http://schemas.microsoft.com/office/drawing/2014/main" id="{94369733-C1B2-6B60-D3CC-C9C0619EEE71}"/>
              </a:ext>
            </a:extLst>
          </p:cNvPr>
          <p:cNvSpPr/>
          <p:nvPr/>
        </p:nvSpPr>
        <p:spPr>
          <a:xfrm>
            <a:off x="1350962" y="2956719"/>
            <a:ext cx="9731375" cy="944562"/>
          </a:xfrm>
          <a:prstGeom prst="rect">
            <a:avLst/>
          </a:prstGeom>
          <a:solidFill>
            <a:srgbClr val="1BBBE9"/>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nl-NL" dirty="0"/>
              <a:t>NAD </a:t>
            </a:r>
          </a:p>
          <a:p>
            <a:pPr algn="ctr">
              <a:defRPr/>
            </a:pPr>
            <a:r>
              <a:rPr lang="nl-NL" dirty="0"/>
              <a:t>Dataplatform // Gemalenbeheer // Waterketenteams // Communicatie // Projecten</a:t>
            </a:r>
          </a:p>
        </p:txBody>
      </p:sp>
      <p:cxnSp>
        <p:nvCxnSpPr>
          <p:cNvPr id="27" name="Rechte verbindingslijn met pijl 26">
            <a:extLst>
              <a:ext uri="{FF2B5EF4-FFF2-40B4-BE49-F238E27FC236}">
                <a16:creationId xmlns:a16="http://schemas.microsoft.com/office/drawing/2014/main" id="{95255230-42DC-F6C0-832E-52BCEEE157AC}"/>
              </a:ext>
            </a:extLst>
          </p:cNvPr>
          <p:cNvCxnSpPr>
            <a:cxnSpLocks/>
          </p:cNvCxnSpPr>
          <p:nvPr/>
        </p:nvCxnSpPr>
        <p:spPr>
          <a:xfrm flipV="1">
            <a:off x="4269581" y="2300669"/>
            <a:ext cx="0" cy="3603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Rechte verbindingslijn met pijl 27">
            <a:extLst>
              <a:ext uri="{FF2B5EF4-FFF2-40B4-BE49-F238E27FC236}">
                <a16:creationId xmlns:a16="http://schemas.microsoft.com/office/drawing/2014/main" id="{5FA2E1F9-1717-4DF5-0AB7-64A752A78153}"/>
              </a:ext>
            </a:extLst>
          </p:cNvPr>
          <p:cNvCxnSpPr>
            <a:cxnSpLocks/>
          </p:cNvCxnSpPr>
          <p:nvPr/>
        </p:nvCxnSpPr>
        <p:spPr>
          <a:xfrm flipV="1">
            <a:off x="8153399" y="2339261"/>
            <a:ext cx="0" cy="3603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Rechte verbindingslijn met pijl 29">
            <a:extLst>
              <a:ext uri="{FF2B5EF4-FFF2-40B4-BE49-F238E27FC236}">
                <a16:creationId xmlns:a16="http://schemas.microsoft.com/office/drawing/2014/main" id="{40725C56-F446-C8FE-BDAA-52289C0A7B52}"/>
              </a:ext>
            </a:extLst>
          </p:cNvPr>
          <p:cNvCxnSpPr/>
          <p:nvPr/>
        </p:nvCxnSpPr>
        <p:spPr>
          <a:xfrm>
            <a:off x="6096000" y="1674661"/>
            <a:ext cx="2413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Tijdelijke aanduiding voor inhoud 10">
            <a:extLst>
              <a:ext uri="{FF2B5EF4-FFF2-40B4-BE49-F238E27FC236}">
                <a16:creationId xmlns:a16="http://schemas.microsoft.com/office/drawing/2014/main" id="{297AEA8A-CEDB-33DA-955F-00F7E30A7E9B}"/>
              </a:ext>
            </a:extLst>
          </p:cNvPr>
          <p:cNvSpPr txBox="1">
            <a:spLocks noChangeArrowheads="1"/>
          </p:cNvSpPr>
          <p:nvPr/>
        </p:nvSpPr>
        <p:spPr bwMode="auto">
          <a:xfrm>
            <a:off x="1350962" y="4158376"/>
            <a:ext cx="10385767" cy="2197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fontAlgn="base">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fontAlgn="base">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eaLnBrk="1" hangingPunct="1">
              <a:defRPr/>
            </a:pPr>
            <a:r>
              <a:rPr lang="nl-NL" dirty="0">
                <a:solidFill>
                  <a:srgbClr val="00B0F0"/>
                </a:solidFill>
                <a:latin typeface="Open Sans" panose="020B0606030504020204" pitchFamily="34" charset="0"/>
                <a:ea typeface="Open Sans" panose="020B0606030504020204" pitchFamily="34" charset="0"/>
                <a:cs typeface="Open Sans" panose="020B0606030504020204" pitchFamily="34" charset="0"/>
              </a:rPr>
              <a:t>Begin 2021: 	33 projecten</a:t>
            </a:r>
          </a:p>
          <a:p>
            <a:pPr algn="l" eaLnBrk="1" hangingPunct="1">
              <a:defRPr/>
            </a:pPr>
            <a:r>
              <a:rPr lang="nl-NL" dirty="0">
                <a:solidFill>
                  <a:srgbClr val="00B0F0"/>
                </a:solidFill>
                <a:latin typeface="Open Sans" panose="020B0606030504020204" pitchFamily="34" charset="0"/>
                <a:ea typeface="Open Sans" panose="020B0606030504020204" pitchFamily="34" charset="0"/>
                <a:cs typeface="Open Sans" panose="020B0606030504020204" pitchFamily="34" charset="0"/>
              </a:rPr>
              <a:t>Begin 2024: 	nog</a:t>
            </a:r>
            <a:r>
              <a:rPr lang="nl-NL" dirty="0">
                <a:solidFill>
                  <a:srgbClr val="333F52"/>
                </a:solidFill>
                <a:latin typeface="Open Sans" panose="020B0606030504020204" pitchFamily="34" charset="0"/>
                <a:ea typeface="Open Sans" panose="020B0606030504020204" pitchFamily="34" charset="0"/>
                <a:cs typeface="Open Sans" panose="020B0606030504020204" pitchFamily="34" charset="0"/>
              </a:rPr>
              <a:t> </a:t>
            </a:r>
            <a:r>
              <a:rPr lang="nl-NL" dirty="0">
                <a:solidFill>
                  <a:srgbClr val="00B0F0"/>
                </a:solidFill>
                <a:latin typeface="Open Sans" panose="020B0606030504020204" pitchFamily="34" charset="0"/>
                <a:ea typeface="Open Sans" panose="020B0606030504020204" pitchFamily="34" charset="0"/>
                <a:cs typeface="Open Sans" panose="020B0606030504020204" pitchFamily="34" charset="0"/>
              </a:rPr>
              <a:t>15 projecten (8 lopen, 7 nog op te starten)</a:t>
            </a:r>
          </a:p>
          <a:p>
            <a:pPr algn="l" eaLnBrk="1" hangingPunct="1">
              <a:defRPr/>
            </a:pPr>
            <a:r>
              <a:rPr lang="nl-NL" dirty="0">
                <a:solidFill>
                  <a:srgbClr val="00B0F0"/>
                </a:solidFill>
                <a:latin typeface="Open Sans" panose="020B0606030504020204" pitchFamily="34" charset="0"/>
                <a:ea typeface="Open Sans" panose="020B0606030504020204" pitchFamily="34" charset="0"/>
                <a:cs typeface="Open Sans" panose="020B0606030504020204" pitchFamily="34" charset="0"/>
              </a:rPr>
              <a:t>		11 projecten afgerond</a:t>
            </a:r>
          </a:p>
          <a:p>
            <a:pPr algn="l" eaLnBrk="1" hangingPunct="1">
              <a:defRPr/>
            </a:pPr>
            <a:r>
              <a:rPr lang="nl-NL" dirty="0">
                <a:solidFill>
                  <a:srgbClr val="00B0F0"/>
                </a:solidFill>
                <a:latin typeface="Open Sans" panose="020B0606030504020204" pitchFamily="34" charset="0"/>
                <a:ea typeface="Open Sans" panose="020B0606030504020204" pitchFamily="34" charset="0"/>
                <a:cs typeface="Open Sans" panose="020B0606030504020204" pitchFamily="34" charset="0"/>
              </a:rPr>
              <a:t>		3 zijn vaste onderdelen </a:t>
            </a:r>
          </a:p>
          <a:p>
            <a:pPr algn="l" eaLnBrk="1" hangingPunct="1">
              <a:defRPr/>
            </a:pPr>
            <a:r>
              <a:rPr lang="nl-NL" dirty="0">
                <a:solidFill>
                  <a:srgbClr val="00B0F0"/>
                </a:solidFill>
                <a:latin typeface="Open Sans" panose="020B0606030504020204" pitchFamily="34" charset="0"/>
                <a:ea typeface="Open Sans" panose="020B0606030504020204" pitchFamily="34" charset="0"/>
                <a:cs typeface="Open Sans" panose="020B0606030504020204" pitchFamily="34" charset="0"/>
              </a:rPr>
              <a:t>		4 zijn doorlopende proces- en beleidsmatige onderwerpen </a:t>
            </a:r>
          </a:p>
          <a:p>
            <a:pPr eaLnBrk="1" hangingPunct="1">
              <a:defRPr/>
            </a:pPr>
            <a:endParaRPr lang="nl-NL" altLang="nl-NL" dirty="0"/>
          </a:p>
        </p:txBody>
      </p:sp>
    </p:spTree>
    <p:extLst>
      <p:ext uri="{BB962C8B-B14F-4D97-AF65-F5344CB8AC3E}">
        <p14:creationId xmlns:p14="http://schemas.microsoft.com/office/powerpoint/2010/main" val="354126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A0230D-BA92-D9AD-0E6B-6D90F089C206}"/>
              </a:ext>
            </a:extLst>
          </p:cNvPr>
          <p:cNvSpPr>
            <a:spLocks noGrp="1"/>
          </p:cNvSpPr>
          <p:nvPr>
            <p:ph type="title"/>
          </p:nvPr>
        </p:nvSpPr>
        <p:spPr>
          <a:xfrm>
            <a:off x="975757" y="472226"/>
            <a:ext cx="10515600" cy="1328430"/>
          </a:xfrm>
        </p:spPr>
        <p:txBody>
          <a:bodyPr anchor="t"/>
          <a:lstStyle/>
          <a:p>
            <a:r>
              <a:rPr lang="nl-NL" dirty="0"/>
              <a:t>De projecten die nu lopen</a:t>
            </a:r>
          </a:p>
        </p:txBody>
      </p:sp>
      <p:sp>
        <p:nvSpPr>
          <p:cNvPr id="4" name="Tijdelijke aanduiding voor dianummer 3">
            <a:extLst>
              <a:ext uri="{FF2B5EF4-FFF2-40B4-BE49-F238E27FC236}">
                <a16:creationId xmlns:a16="http://schemas.microsoft.com/office/drawing/2014/main" id="{8EAC72F9-0905-9CB8-BA76-F073B196DB59}"/>
              </a:ext>
            </a:extLst>
          </p:cNvPr>
          <p:cNvSpPr>
            <a:spLocks noGrp="1"/>
          </p:cNvSpPr>
          <p:nvPr>
            <p:ph type="sldNum" sz="quarter" idx="10"/>
          </p:nvPr>
        </p:nvSpPr>
        <p:spPr/>
        <p:txBody>
          <a:bodyPr/>
          <a:lstStyle/>
          <a:p>
            <a:pPr>
              <a:defRPr/>
            </a:pPr>
            <a:fld id="{51B5D9E3-C104-8047-BC60-1F45328A96DF}" type="slidenum">
              <a:rPr lang="nl-NL" smtClean="0"/>
              <a:pPr>
                <a:defRPr/>
              </a:pPr>
              <a:t>26</a:t>
            </a:fld>
            <a:endParaRPr lang="nl-NL"/>
          </a:p>
        </p:txBody>
      </p:sp>
      <p:sp>
        <p:nvSpPr>
          <p:cNvPr id="5" name="Tijdelijke aanduiding voor voettekst 4">
            <a:extLst>
              <a:ext uri="{FF2B5EF4-FFF2-40B4-BE49-F238E27FC236}">
                <a16:creationId xmlns:a16="http://schemas.microsoft.com/office/drawing/2014/main" id="{537BC27C-47BC-B5D8-E7CE-B2D6C960279A}"/>
              </a:ext>
            </a:extLst>
          </p:cNvPr>
          <p:cNvSpPr>
            <a:spLocks noGrp="1"/>
          </p:cNvSpPr>
          <p:nvPr>
            <p:ph type="ftr" sz="quarter" idx="11"/>
          </p:nvPr>
        </p:nvSpPr>
        <p:spPr/>
        <p:txBody>
          <a:bodyPr/>
          <a:lstStyle/>
          <a:p>
            <a:pPr>
              <a:defRPr/>
            </a:pPr>
            <a:r>
              <a:rPr lang="en-US" altLang="nl-NL"/>
              <a:t>Op weg naar een goedkopere, duurzamere, toekomst- en klimaatbestendingere waterketen</a:t>
            </a:r>
          </a:p>
          <a:p>
            <a:pPr>
              <a:defRPr/>
            </a:pPr>
            <a:r>
              <a:rPr lang="en-US" altLang="nl-NL"/>
              <a:t>
</a:t>
            </a:r>
            <a:endParaRPr lang="nl-NL" altLang="nl-NL"/>
          </a:p>
        </p:txBody>
      </p:sp>
      <p:pic>
        <p:nvPicPr>
          <p:cNvPr id="7" name="Afbeelding 6">
            <a:hlinkClick r:id="rId2"/>
            <a:extLst>
              <a:ext uri="{FF2B5EF4-FFF2-40B4-BE49-F238E27FC236}">
                <a16:creationId xmlns:a16="http://schemas.microsoft.com/office/drawing/2014/main" id="{4425D84C-61A7-802A-E09E-A2BB58AEB3B5}"/>
              </a:ext>
            </a:extLst>
          </p:cNvPr>
          <p:cNvPicPr>
            <a:picLocks noChangeAspect="1"/>
          </p:cNvPicPr>
          <p:nvPr/>
        </p:nvPicPr>
        <p:blipFill>
          <a:blip r:embed="rId3"/>
          <a:stretch>
            <a:fillRect/>
          </a:stretch>
        </p:blipFill>
        <p:spPr>
          <a:xfrm>
            <a:off x="975757" y="1319004"/>
            <a:ext cx="8298871" cy="5219908"/>
          </a:xfrm>
          <a:prstGeom prst="rect">
            <a:avLst/>
          </a:prstGeom>
        </p:spPr>
      </p:pic>
    </p:spTree>
    <p:extLst>
      <p:ext uri="{BB962C8B-B14F-4D97-AF65-F5344CB8AC3E}">
        <p14:creationId xmlns:p14="http://schemas.microsoft.com/office/powerpoint/2010/main" val="33946444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A0230D-BA92-D9AD-0E6B-6D90F089C206}"/>
              </a:ext>
            </a:extLst>
          </p:cNvPr>
          <p:cNvSpPr>
            <a:spLocks noGrp="1"/>
          </p:cNvSpPr>
          <p:nvPr>
            <p:ph type="title"/>
          </p:nvPr>
        </p:nvSpPr>
        <p:spPr>
          <a:xfrm>
            <a:off x="886325" y="608519"/>
            <a:ext cx="10515600" cy="1328430"/>
          </a:xfrm>
        </p:spPr>
        <p:txBody>
          <a:bodyPr/>
          <a:lstStyle/>
          <a:p>
            <a:r>
              <a:rPr lang="nl-NL" sz="4800" dirty="0"/>
              <a:t>Over welk(e) projecten wil jij een</a:t>
            </a:r>
            <a:br>
              <a:rPr lang="nl-NL" sz="4800" dirty="0"/>
            </a:br>
            <a:r>
              <a:rPr lang="nl-NL" sz="4800" dirty="0" err="1"/>
              <a:t>webinar</a:t>
            </a:r>
            <a:r>
              <a:rPr lang="nl-NL" sz="4800" dirty="0"/>
              <a:t> in 2024?</a:t>
            </a:r>
          </a:p>
        </p:txBody>
      </p:sp>
      <p:sp>
        <p:nvSpPr>
          <p:cNvPr id="3" name="Tijdelijke aanduiding voor tekst 2">
            <a:extLst>
              <a:ext uri="{FF2B5EF4-FFF2-40B4-BE49-F238E27FC236}">
                <a16:creationId xmlns:a16="http://schemas.microsoft.com/office/drawing/2014/main" id="{CB201611-329E-7CA3-54A1-E89B64323F33}"/>
              </a:ext>
            </a:extLst>
          </p:cNvPr>
          <p:cNvSpPr>
            <a:spLocks noGrp="1"/>
          </p:cNvSpPr>
          <p:nvPr>
            <p:ph type="body" idx="1"/>
          </p:nvPr>
        </p:nvSpPr>
        <p:spPr>
          <a:xfrm>
            <a:off x="838201" y="1936949"/>
            <a:ext cx="10515599" cy="1933630"/>
          </a:xfrm>
        </p:spPr>
        <p:txBody>
          <a:bodyPr/>
          <a:lstStyle/>
          <a:p>
            <a:pPr marL="571500" indent="-571500">
              <a:lnSpc>
                <a:spcPct val="100000"/>
              </a:lnSpc>
              <a:spcBef>
                <a:spcPts val="400"/>
              </a:spcBef>
              <a:spcAft>
                <a:spcPts val="200"/>
              </a:spcAft>
              <a:buFont typeface="+mj-lt"/>
              <a:buAutoNum type="arabicPeriod"/>
            </a:pPr>
            <a:r>
              <a:rPr lang="nl-NL" sz="3200" dirty="0">
                <a:solidFill>
                  <a:srgbClr val="00B0F0"/>
                </a:solidFill>
                <a:latin typeface="Open Sans" panose="020B0606030504020204" pitchFamily="34" charset="0"/>
                <a:ea typeface="Open Sans" panose="020B0606030504020204" pitchFamily="34" charset="0"/>
                <a:cs typeface="Open Sans" panose="020B0606030504020204" pitchFamily="34" charset="0"/>
              </a:rPr>
              <a:t>Meegroeien met de groei</a:t>
            </a:r>
          </a:p>
          <a:p>
            <a:pPr marL="571500" indent="-571500">
              <a:lnSpc>
                <a:spcPct val="100000"/>
              </a:lnSpc>
              <a:spcBef>
                <a:spcPts val="400"/>
              </a:spcBef>
              <a:spcAft>
                <a:spcPts val="200"/>
              </a:spcAft>
              <a:buFont typeface="+mj-lt"/>
              <a:buAutoNum type="arabicPeriod"/>
            </a:pPr>
            <a:r>
              <a:rPr lang="nl-NL" sz="3200" dirty="0">
                <a:solidFill>
                  <a:srgbClr val="00B0F0"/>
                </a:solidFill>
                <a:latin typeface="Open Sans" panose="020B0606030504020204" pitchFamily="34" charset="0"/>
                <a:ea typeface="Open Sans" panose="020B0606030504020204" pitchFamily="34" charset="0"/>
                <a:cs typeface="Open Sans" panose="020B0606030504020204" pitchFamily="34" charset="0"/>
              </a:rPr>
              <a:t>Beperken rioolvreemd water</a:t>
            </a:r>
          </a:p>
          <a:p>
            <a:pPr marL="571500" indent="-571500">
              <a:lnSpc>
                <a:spcPct val="100000"/>
              </a:lnSpc>
              <a:spcBef>
                <a:spcPts val="400"/>
              </a:spcBef>
              <a:spcAft>
                <a:spcPts val="200"/>
              </a:spcAft>
              <a:buFont typeface="+mj-lt"/>
              <a:buAutoNum type="arabicPeriod"/>
            </a:pPr>
            <a:r>
              <a:rPr lang="nl-NL" sz="3200" dirty="0">
                <a:solidFill>
                  <a:srgbClr val="00B0F0"/>
                </a:solidFill>
                <a:latin typeface="Open Sans" panose="020B0606030504020204" pitchFamily="34" charset="0"/>
                <a:ea typeface="Open Sans" panose="020B0606030504020204" pitchFamily="34" charset="0"/>
                <a:cs typeface="Open Sans" panose="020B0606030504020204" pitchFamily="34" charset="0"/>
              </a:rPr>
              <a:t>Indirecte bedrijfslozingen </a:t>
            </a:r>
          </a:p>
          <a:p>
            <a:pPr marL="571500" indent="-571500">
              <a:lnSpc>
                <a:spcPct val="100000"/>
              </a:lnSpc>
              <a:spcBef>
                <a:spcPts val="400"/>
              </a:spcBef>
              <a:spcAft>
                <a:spcPts val="200"/>
              </a:spcAft>
              <a:buFont typeface="+mj-lt"/>
              <a:buAutoNum type="arabicPeriod"/>
            </a:pPr>
            <a:r>
              <a:rPr lang="nl-NL" sz="3200" dirty="0">
                <a:solidFill>
                  <a:srgbClr val="00B0F0"/>
                </a:solidFill>
                <a:latin typeface="Open Sans" panose="020B0606030504020204" pitchFamily="34" charset="0"/>
                <a:ea typeface="Open Sans" panose="020B0606030504020204" pitchFamily="34" charset="0"/>
                <a:cs typeface="Open Sans" panose="020B0606030504020204" pitchFamily="34" charset="0"/>
              </a:rPr>
              <a:t>Wijk van de toekomst</a:t>
            </a:r>
          </a:p>
          <a:p>
            <a:pPr marL="571500" indent="-571500">
              <a:lnSpc>
                <a:spcPct val="100000"/>
              </a:lnSpc>
              <a:spcBef>
                <a:spcPts val="400"/>
              </a:spcBef>
              <a:spcAft>
                <a:spcPts val="200"/>
              </a:spcAft>
              <a:buFont typeface="+mj-lt"/>
              <a:buAutoNum type="arabicPeriod"/>
            </a:pPr>
            <a:r>
              <a:rPr lang="nl-NL" sz="3200" dirty="0">
                <a:solidFill>
                  <a:srgbClr val="00B0F0"/>
                </a:solidFill>
                <a:latin typeface="Open Sans" panose="020B0606030504020204" pitchFamily="34" charset="0"/>
                <a:ea typeface="Open Sans" panose="020B0606030504020204" pitchFamily="34" charset="0"/>
                <a:cs typeface="Open Sans" panose="020B0606030504020204" pitchFamily="34" charset="0"/>
              </a:rPr>
              <a:t>Visie ’Water in Bedrijf’</a:t>
            </a:r>
          </a:p>
          <a:p>
            <a:pPr marL="571500" indent="-571500">
              <a:lnSpc>
                <a:spcPct val="100000"/>
              </a:lnSpc>
              <a:spcBef>
                <a:spcPts val="400"/>
              </a:spcBef>
              <a:spcAft>
                <a:spcPts val="200"/>
              </a:spcAft>
              <a:buFont typeface="+mj-lt"/>
              <a:buAutoNum type="arabicPeriod"/>
            </a:pPr>
            <a:r>
              <a:rPr lang="nl-NL" sz="3200" dirty="0">
                <a:solidFill>
                  <a:srgbClr val="00B0F0"/>
                </a:solidFill>
                <a:latin typeface="Open Sans" panose="020B0606030504020204" pitchFamily="34" charset="0"/>
                <a:ea typeface="Open Sans" panose="020B0606030504020204" pitchFamily="34" charset="0"/>
                <a:cs typeface="Open Sans" panose="020B0606030504020204" pitchFamily="34" charset="0"/>
              </a:rPr>
              <a:t>Menskracht in de waterketen</a:t>
            </a:r>
          </a:p>
          <a:p>
            <a:pPr marL="571500" indent="-571500">
              <a:lnSpc>
                <a:spcPct val="100000"/>
              </a:lnSpc>
              <a:spcBef>
                <a:spcPts val="400"/>
              </a:spcBef>
              <a:spcAft>
                <a:spcPts val="200"/>
              </a:spcAft>
              <a:buFont typeface="+mj-lt"/>
              <a:buAutoNum type="arabicPeriod"/>
            </a:pPr>
            <a:r>
              <a:rPr lang="nl-NL" sz="3200" dirty="0">
                <a:solidFill>
                  <a:srgbClr val="00B0F0"/>
                </a:solidFill>
                <a:latin typeface="Open Sans" panose="020B0606030504020204" pitchFamily="34" charset="0"/>
                <a:ea typeface="Open Sans" panose="020B0606030504020204" pitchFamily="34" charset="0"/>
                <a:cs typeface="Open Sans" panose="020B0606030504020204" pitchFamily="34" charset="0"/>
              </a:rPr>
              <a:t>MKBA Afkoppelen</a:t>
            </a:r>
          </a:p>
          <a:p>
            <a:pPr marL="571500" indent="-571500">
              <a:lnSpc>
                <a:spcPct val="100000"/>
              </a:lnSpc>
              <a:spcBef>
                <a:spcPts val="400"/>
              </a:spcBef>
              <a:spcAft>
                <a:spcPts val="200"/>
              </a:spcAft>
              <a:buFont typeface="+mj-lt"/>
              <a:buAutoNum type="arabicPeriod"/>
            </a:pPr>
            <a:r>
              <a:rPr lang="nl-NL" sz="3200" dirty="0">
                <a:solidFill>
                  <a:srgbClr val="00B0F0"/>
                </a:solidFill>
                <a:latin typeface="Open Sans" panose="020B0606030504020204" pitchFamily="34" charset="0"/>
                <a:ea typeface="Open Sans" panose="020B0606030504020204" pitchFamily="34" charset="0"/>
                <a:cs typeface="Open Sans" panose="020B0606030504020204" pitchFamily="34" charset="0"/>
              </a:rPr>
              <a:t>Prognoses (drink)watergebruik</a:t>
            </a:r>
          </a:p>
        </p:txBody>
      </p:sp>
      <p:sp>
        <p:nvSpPr>
          <p:cNvPr id="4" name="Tijdelijke aanduiding voor dianummer 3">
            <a:extLst>
              <a:ext uri="{FF2B5EF4-FFF2-40B4-BE49-F238E27FC236}">
                <a16:creationId xmlns:a16="http://schemas.microsoft.com/office/drawing/2014/main" id="{8EAC72F9-0905-9CB8-BA76-F073B196DB59}"/>
              </a:ext>
            </a:extLst>
          </p:cNvPr>
          <p:cNvSpPr>
            <a:spLocks noGrp="1"/>
          </p:cNvSpPr>
          <p:nvPr>
            <p:ph type="sldNum" sz="quarter" idx="10"/>
          </p:nvPr>
        </p:nvSpPr>
        <p:spPr/>
        <p:txBody>
          <a:bodyPr/>
          <a:lstStyle/>
          <a:p>
            <a:pPr>
              <a:defRPr/>
            </a:pPr>
            <a:fld id="{51B5D9E3-C104-8047-BC60-1F45328A96DF}" type="slidenum">
              <a:rPr lang="nl-NL" smtClean="0"/>
              <a:pPr>
                <a:defRPr/>
              </a:pPr>
              <a:t>27</a:t>
            </a:fld>
            <a:endParaRPr lang="nl-NL"/>
          </a:p>
        </p:txBody>
      </p:sp>
    </p:spTree>
    <p:extLst>
      <p:ext uri="{BB962C8B-B14F-4D97-AF65-F5344CB8AC3E}">
        <p14:creationId xmlns:p14="http://schemas.microsoft.com/office/powerpoint/2010/main" val="5754382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DE3E1189-F4C3-1F1B-CAB6-76714A6B59CF}"/>
              </a:ext>
            </a:extLst>
          </p:cNvPr>
          <p:cNvSpPr>
            <a:spLocks noGrp="1"/>
          </p:cNvSpPr>
          <p:nvPr>
            <p:ph type="sldNum" sz="quarter" idx="10"/>
          </p:nvPr>
        </p:nvSpPr>
        <p:spPr/>
        <p:txBody>
          <a:bodyPr/>
          <a:lstStyle/>
          <a:p>
            <a:pPr>
              <a:defRPr/>
            </a:pPr>
            <a:fld id="{51B5D9E3-C104-8047-BC60-1F45328A96DF}" type="slidenum">
              <a:rPr lang="nl-NL" smtClean="0"/>
              <a:pPr>
                <a:defRPr/>
              </a:pPr>
              <a:t>28</a:t>
            </a:fld>
            <a:endParaRPr lang="nl-NL"/>
          </a:p>
        </p:txBody>
      </p:sp>
      <p:sp>
        <p:nvSpPr>
          <p:cNvPr id="5" name="Tijdelijke aanduiding voor voettekst 4">
            <a:extLst>
              <a:ext uri="{FF2B5EF4-FFF2-40B4-BE49-F238E27FC236}">
                <a16:creationId xmlns:a16="http://schemas.microsoft.com/office/drawing/2014/main" id="{493D196A-4976-CD2B-E279-7DFE7E11A717}"/>
              </a:ext>
            </a:extLst>
          </p:cNvPr>
          <p:cNvSpPr>
            <a:spLocks noGrp="1"/>
          </p:cNvSpPr>
          <p:nvPr>
            <p:ph type="ftr" sz="quarter" idx="11"/>
          </p:nvPr>
        </p:nvSpPr>
        <p:spPr/>
        <p:txBody>
          <a:bodyPr/>
          <a:lstStyle/>
          <a:p>
            <a:pPr>
              <a:defRPr/>
            </a:pPr>
            <a:r>
              <a:rPr lang="en-US" altLang="nl-NL"/>
              <a:t>Op weg naar een goedkopere, duurzamere, toekomst- en klimaatbestendingere waterketen</a:t>
            </a:r>
          </a:p>
          <a:p>
            <a:pPr>
              <a:defRPr/>
            </a:pPr>
            <a:r>
              <a:rPr lang="en-US" altLang="nl-NL"/>
              <a:t>
</a:t>
            </a:r>
            <a:endParaRPr lang="nl-NL" altLang="nl-NL"/>
          </a:p>
        </p:txBody>
      </p:sp>
      <p:pic>
        <p:nvPicPr>
          <p:cNvPr id="6" name="Afbeelding 5">
            <a:extLst>
              <a:ext uri="{FF2B5EF4-FFF2-40B4-BE49-F238E27FC236}">
                <a16:creationId xmlns:a16="http://schemas.microsoft.com/office/drawing/2014/main" id="{541385DD-B5CA-DE76-FDD6-65BBAE2F73FE}"/>
              </a:ext>
            </a:extLst>
          </p:cNvPr>
          <p:cNvPicPr>
            <a:picLocks noChangeAspect="1"/>
          </p:cNvPicPr>
          <p:nvPr/>
        </p:nvPicPr>
        <p:blipFill>
          <a:blip r:embed="rId2"/>
          <a:stretch>
            <a:fillRect/>
          </a:stretch>
        </p:blipFill>
        <p:spPr>
          <a:xfrm>
            <a:off x="1376279" y="1053807"/>
            <a:ext cx="9426742" cy="5302543"/>
          </a:xfrm>
          <a:prstGeom prst="rect">
            <a:avLst/>
          </a:prstGeom>
        </p:spPr>
      </p:pic>
    </p:spTree>
    <p:extLst>
      <p:ext uri="{BB962C8B-B14F-4D97-AF65-F5344CB8AC3E}">
        <p14:creationId xmlns:p14="http://schemas.microsoft.com/office/powerpoint/2010/main" val="40739302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01E37A42-B784-8D73-9CAE-18491BCF74FE}"/>
              </a:ext>
            </a:extLst>
          </p:cNvPr>
          <p:cNvSpPr>
            <a:spLocks noGrp="1"/>
          </p:cNvSpPr>
          <p:nvPr>
            <p:ph type="sldNum" sz="quarter" idx="10"/>
          </p:nvPr>
        </p:nvSpPr>
        <p:spPr/>
        <p:txBody>
          <a:bodyPr/>
          <a:lstStyle/>
          <a:p>
            <a:pPr>
              <a:defRPr/>
            </a:pPr>
            <a:fld id="{51B5D9E3-C104-8047-BC60-1F45328A96DF}" type="slidenum">
              <a:rPr lang="nl-NL" smtClean="0"/>
              <a:pPr>
                <a:defRPr/>
              </a:pPr>
              <a:t>29</a:t>
            </a:fld>
            <a:endParaRPr lang="nl-NL"/>
          </a:p>
        </p:txBody>
      </p:sp>
      <p:pic>
        <p:nvPicPr>
          <p:cNvPr id="6" name="Afbeelding 5">
            <a:extLst>
              <a:ext uri="{FF2B5EF4-FFF2-40B4-BE49-F238E27FC236}">
                <a16:creationId xmlns:a16="http://schemas.microsoft.com/office/drawing/2014/main" id="{35CAC8DC-9373-3C18-9FE5-F34264EBFC43}"/>
              </a:ext>
            </a:extLst>
          </p:cNvPr>
          <p:cNvPicPr>
            <a:picLocks noChangeAspect="1"/>
          </p:cNvPicPr>
          <p:nvPr/>
        </p:nvPicPr>
        <p:blipFill>
          <a:blip r:embed="rId2"/>
          <a:stretch>
            <a:fillRect/>
          </a:stretch>
        </p:blipFill>
        <p:spPr>
          <a:xfrm>
            <a:off x="1395663" y="1016543"/>
            <a:ext cx="9176084" cy="5161547"/>
          </a:xfrm>
          <a:prstGeom prst="rect">
            <a:avLst/>
          </a:prstGeom>
        </p:spPr>
      </p:pic>
    </p:spTree>
    <p:extLst>
      <p:ext uri="{BB962C8B-B14F-4D97-AF65-F5344CB8AC3E}">
        <p14:creationId xmlns:p14="http://schemas.microsoft.com/office/powerpoint/2010/main" val="1991457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338" name="Titel 1">
            <a:extLst>
              <a:ext uri="{FF2B5EF4-FFF2-40B4-BE49-F238E27FC236}">
                <a16:creationId xmlns:a16="http://schemas.microsoft.com/office/drawing/2014/main" id="{E47A1B06-CA87-8F0F-B0EF-EE860E95B151}"/>
              </a:ext>
            </a:extLst>
          </p:cNvPr>
          <p:cNvSpPr>
            <a:spLocks noGrp="1" noChangeArrowheads="1"/>
          </p:cNvSpPr>
          <p:nvPr>
            <p:ph type="ctrTitle"/>
          </p:nvPr>
        </p:nvSpPr>
        <p:spPr>
          <a:xfrm>
            <a:off x="575253" y="415724"/>
            <a:ext cx="9144000" cy="822767"/>
          </a:xfrm>
        </p:spPr>
        <p:txBody>
          <a:bodyPr anchor="t"/>
          <a:lstStyle/>
          <a:p>
            <a:pPr algn="l"/>
            <a:r>
              <a:rPr lang="nl-NL" altLang="nl-NL" sz="4400" dirty="0"/>
              <a:t>Het doel van het NAD. </a:t>
            </a:r>
            <a:br>
              <a:rPr lang="nl-NL" altLang="nl-NL" sz="4400" dirty="0"/>
            </a:br>
            <a:endParaRPr lang="nl-NL" altLang="nl-NL" sz="4400" dirty="0">
              <a:solidFill>
                <a:srgbClr val="1B345B"/>
              </a:solidFill>
            </a:endParaRPr>
          </a:p>
        </p:txBody>
      </p:sp>
      <p:pic>
        <p:nvPicPr>
          <p:cNvPr id="14340" name="Afbeelding 2">
            <a:extLst>
              <a:ext uri="{FF2B5EF4-FFF2-40B4-BE49-F238E27FC236}">
                <a16:creationId xmlns:a16="http://schemas.microsoft.com/office/drawing/2014/main" id="{3F450ED5-D8AB-D748-75E0-27EC906B5B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0" y="5803779"/>
            <a:ext cx="1282700"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fbeelding 3">
            <a:extLst>
              <a:ext uri="{FF2B5EF4-FFF2-40B4-BE49-F238E27FC236}">
                <a16:creationId xmlns:a16="http://schemas.microsoft.com/office/drawing/2014/main" id="{4479A4BC-1343-0F0B-526E-AD4AA08EDD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253" y="1525212"/>
            <a:ext cx="7537336" cy="533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84007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A8C3389F-6E2B-425D-98BA-518F20C19CF1}"/>
              </a:ext>
            </a:extLst>
          </p:cNvPr>
          <p:cNvSpPr>
            <a:spLocks noGrp="1"/>
          </p:cNvSpPr>
          <p:nvPr>
            <p:ph type="sldNum" sz="quarter" idx="10"/>
          </p:nvPr>
        </p:nvSpPr>
        <p:spPr/>
        <p:txBody>
          <a:bodyPr/>
          <a:lstStyle/>
          <a:p>
            <a:pPr>
              <a:defRPr/>
            </a:pPr>
            <a:fld id="{51B5D9E3-C104-8047-BC60-1F45328A96DF}" type="slidenum">
              <a:rPr lang="nl-NL" smtClean="0"/>
              <a:pPr>
                <a:defRPr/>
              </a:pPr>
              <a:t>30</a:t>
            </a:fld>
            <a:endParaRPr lang="nl-NL"/>
          </a:p>
        </p:txBody>
      </p:sp>
      <p:pic>
        <p:nvPicPr>
          <p:cNvPr id="6" name="Afbeelding 5">
            <a:extLst>
              <a:ext uri="{FF2B5EF4-FFF2-40B4-BE49-F238E27FC236}">
                <a16:creationId xmlns:a16="http://schemas.microsoft.com/office/drawing/2014/main" id="{D2C1BAF3-3239-AF3D-A0E1-A4156A15F526}"/>
              </a:ext>
            </a:extLst>
          </p:cNvPr>
          <p:cNvPicPr>
            <a:picLocks noChangeAspect="1"/>
          </p:cNvPicPr>
          <p:nvPr/>
        </p:nvPicPr>
        <p:blipFill>
          <a:blip r:embed="rId2"/>
          <a:stretch>
            <a:fillRect/>
          </a:stretch>
        </p:blipFill>
        <p:spPr>
          <a:xfrm>
            <a:off x="1442193" y="1127961"/>
            <a:ext cx="9294913" cy="5228389"/>
          </a:xfrm>
          <a:prstGeom prst="rect">
            <a:avLst/>
          </a:prstGeom>
        </p:spPr>
      </p:pic>
    </p:spTree>
    <p:extLst>
      <p:ext uri="{BB962C8B-B14F-4D97-AF65-F5344CB8AC3E}">
        <p14:creationId xmlns:p14="http://schemas.microsoft.com/office/powerpoint/2010/main" val="5009368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91AC0D9-DFD3-C84B-A950-3704F5E20A31}"/>
              </a:ext>
            </a:extLst>
          </p:cNvPr>
          <p:cNvSpPr>
            <a:spLocks noGrp="1"/>
          </p:cNvSpPr>
          <p:nvPr>
            <p:ph type="sldNum" sz="quarter" idx="10"/>
          </p:nvPr>
        </p:nvSpPr>
        <p:spPr/>
        <p:txBody>
          <a:bodyPr/>
          <a:lstStyle/>
          <a:p>
            <a:pPr>
              <a:defRPr/>
            </a:pPr>
            <a:fld id="{51B5D9E3-C104-8047-BC60-1F45328A96DF}" type="slidenum">
              <a:rPr lang="nl-NL" smtClean="0"/>
              <a:pPr>
                <a:defRPr/>
              </a:pPr>
              <a:t>31</a:t>
            </a:fld>
            <a:endParaRPr lang="nl-NL"/>
          </a:p>
        </p:txBody>
      </p:sp>
      <p:pic>
        <p:nvPicPr>
          <p:cNvPr id="6" name="Afbeelding 5">
            <a:extLst>
              <a:ext uri="{FF2B5EF4-FFF2-40B4-BE49-F238E27FC236}">
                <a16:creationId xmlns:a16="http://schemas.microsoft.com/office/drawing/2014/main" id="{489F9428-1D5E-38F4-5B64-358544EA90DD}"/>
              </a:ext>
            </a:extLst>
          </p:cNvPr>
          <p:cNvPicPr>
            <a:picLocks noChangeAspect="1"/>
          </p:cNvPicPr>
          <p:nvPr/>
        </p:nvPicPr>
        <p:blipFill>
          <a:blip r:embed="rId2"/>
          <a:stretch>
            <a:fillRect/>
          </a:stretch>
        </p:blipFill>
        <p:spPr>
          <a:xfrm>
            <a:off x="1271261" y="1114675"/>
            <a:ext cx="9318533" cy="5241675"/>
          </a:xfrm>
          <a:prstGeom prst="rect">
            <a:avLst/>
          </a:prstGeom>
        </p:spPr>
      </p:pic>
    </p:spTree>
    <p:extLst>
      <p:ext uri="{BB962C8B-B14F-4D97-AF65-F5344CB8AC3E}">
        <p14:creationId xmlns:p14="http://schemas.microsoft.com/office/powerpoint/2010/main" val="2944533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81D50F-5ABC-09AE-F8DB-378A2C0F65E2}"/>
              </a:ext>
            </a:extLst>
          </p:cNvPr>
          <p:cNvSpPr>
            <a:spLocks noGrp="1"/>
          </p:cNvSpPr>
          <p:nvPr>
            <p:ph type="title"/>
          </p:nvPr>
        </p:nvSpPr>
        <p:spPr>
          <a:xfrm>
            <a:off x="687729" y="1079983"/>
            <a:ext cx="10515600" cy="688975"/>
          </a:xfrm>
        </p:spPr>
        <p:txBody>
          <a:bodyPr/>
          <a:lstStyle/>
          <a:p>
            <a:pPr eaLnBrk="1" hangingPunct="1">
              <a:spcBef>
                <a:spcPts val="1000"/>
              </a:spcBef>
              <a:defRPr/>
            </a:pPr>
            <a:br>
              <a:rPr lang="nl-NL" sz="2800" dirty="0">
                <a:solidFill>
                  <a:prstClr val="black"/>
                </a:solidFill>
                <a:latin typeface="Calibri" panose="020F0502020204030204"/>
                <a:ea typeface="+mn-ea"/>
                <a:cs typeface="+mn-cs"/>
              </a:rPr>
            </a:br>
            <a:r>
              <a:rPr lang="nl-NL" sz="4000" dirty="0">
                <a:solidFill>
                  <a:prstClr val="black"/>
                </a:solidFill>
                <a:ea typeface="+mn-ea"/>
                <a:cs typeface="+mn-cs"/>
              </a:rPr>
              <a:t>Samen werken aan een betrouwbare, betaalbare, toekomstbestendige en duurzame watercyclus</a:t>
            </a:r>
            <a:br>
              <a:rPr lang="nl-NL" sz="2800" dirty="0">
                <a:solidFill>
                  <a:prstClr val="black"/>
                </a:solidFill>
                <a:latin typeface="Calibri" panose="020F0502020204030204"/>
                <a:ea typeface="+mn-ea"/>
                <a:cs typeface="+mn-cs"/>
              </a:rPr>
            </a:br>
            <a:endParaRPr lang="nl-NL" dirty="0"/>
          </a:p>
        </p:txBody>
      </p:sp>
      <p:sp>
        <p:nvSpPr>
          <p:cNvPr id="16386" name="Tijdelijke aanduiding voor inhoud 2">
            <a:extLst>
              <a:ext uri="{FF2B5EF4-FFF2-40B4-BE49-F238E27FC236}">
                <a16:creationId xmlns:a16="http://schemas.microsoft.com/office/drawing/2014/main" id="{849C69D0-56AF-DC3C-A2AE-0CD171FC6BFA}"/>
              </a:ext>
            </a:extLst>
          </p:cNvPr>
          <p:cNvSpPr>
            <a:spLocks noGrp="1" noChangeArrowheads="1"/>
          </p:cNvSpPr>
          <p:nvPr>
            <p:ph idx="1"/>
          </p:nvPr>
        </p:nvSpPr>
        <p:spPr>
          <a:xfrm>
            <a:off x="838200" y="2176152"/>
            <a:ext cx="10515600" cy="3773004"/>
          </a:xfrm>
        </p:spPr>
        <p:txBody>
          <a:bodyPr/>
          <a:lstStyle/>
          <a:p>
            <a:pPr eaLnBrk="1" hangingPunct="1"/>
            <a:r>
              <a:rPr lang="nl-NL" altLang="nl-NL" sz="2400" dirty="0">
                <a:latin typeface="Open Sans" panose="020B0606030504020204" pitchFamily="34" charset="0"/>
                <a:ea typeface="Open Sans" panose="020B0606030504020204" pitchFamily="34" charset="0"/>
                <a:cs typeface="Open Sans" panose="020B0606030504020204" pitchFamily="34" charset="0"/>
              </a:rPr>
              <a:t>Bestuursakkoord Water 2010 </a:t>
            </a:r>
            <a:br>
              <a:rPr lang="nl-NL" altLang="nl-NL" dirty="0">
                <a:latin typeface="Open Sans" panose="020B0606030504020204" pitchFamily="34" charset="0"/>
                <a:ea typeface="Open Sans" panose="020B0606030504020204" pitchFamily="34" charset="0"/>
                <a:cs typeface="Open Sans" panose="020B0606030504020204" pitchFamily="34" charset="0"/>
              </a:rPr>
            </a:br>
            <a:r>
              <a:rPr lang="nl-NL" altLang="nl-NL" sz="2000" dirty="0">
                <a:latin typeface="Open Sans" panose="020B0606030504020204" pitchFamily="34" charset="0"/>
                <a:ea typeface="Open Sans" panose="020B0606030504020204" pitchFamily="34" charset="0"/>
                <a:cs typeface="Open Sans" panose="020B0606030504020204" pitchFamily="34" charset="0"/>
              </a:rPr>
              <a:t>(doelmatig waterbeheer, zo laag mogelijke maatschappelijke kosten), totale besparing landelijk € 750 miljoen jaarlijks in de waterketen en watersysteem</a:t>
            </a:r>
            <a:br>
              <a:rPr lang="nl-NL" altLang="nl-NL" sz="2000" dirty="0">
                <a:latin typeface="Open Sans" panose="020B0606030504020204" pitchFamily="34" charset="0"/>
                <a:ea typeface="Open Sans" panose="020B0606030504020204" pitchFamily="34" charset="0"/>
                <a:cs typeface="Open Sans" panose="020B0606030504020204" pitchFamily="34" charset="0"/>
              </a:rPr>
            </a:br>
            <a:endParaRPr lang="nl-NL" altLang="nl-NL" sz="2000" dirty="0">
              <a:latin typeface="Open Sans" panose="020B0606030504020204" pitchFamily="34" charset="0"/>
              <a:ea typeface="Open Sans" panose="020B0606030504020204" pitchFamily="34" charset="0"/>
              <a:cs typeface="Open Sans" panose="020B0606030504020204" pitchFamily="34" charset="0"/>
            </a:endParaRPr>
          </a:p>
          <a:p>
            <a:pPr eaLnBrk="1" hangingPunct="1"/>
            <a:r>
              <a:rPr lang="nl-NL" altLang="nl-NL" sz="2400" dirty="0">
                <a:latin typeface="Open Sans" panose="020B0606030504020204" pitchFamily="34" charset="0"/>
                <a:ea typeface="Open Sans" panose="020B0606030504020204" pitchFamily="34" charset="0"/>
                <a:cs typeface="Open Sans" panose="020B0606030504020204" pitchFamily="34" charset="0"/>
              </a:rPr>
              <a:t>Feitenonderzoek Doelmatige Waterketen </a:t>
            </a:r>
            <a:br>
              <a:rPr lang="nl-NL" altLang="nl-NL" dirty="0">
                <a:latin typeface="Open Sans" panose="020B0606030504020204" pitchFamily="34" charset="0"/>
                <a:ea typeface="Open Sans" panose="020B0606030504020204" pitchFamily="34" charset="0"/>
                <a:cs typeface="Open Sans" panose="020B0606030504020204" pitchFamily="34" charset="0"/>
              </a:rPr>
            </a:br>
            <a:r>
              <a:rPr lang="nl-NL" altLang="nl-NL" sz="2000" dirty="0">
                <a:latin typeface="Open Sans" panose="020B0606030504020204" pitchFamily="34" charset="0"/>
                <a:ea typeface="Open Sans" panose="020B0606030504020204" pitchFamily="34" charset="0"/>
                <a:cs typeface="Open Sans" panose="020B0606030504020204" pitchFamily="34" charset="0"/>
              </a:rPr>
              <a:t>Aanbevelingen</a:t>
            </a:r>
            <a:br>
              <a:rPr lang="nl-NL" altLang="nl-NL" sz="2000" dirty="0">
                <a:latin typeface="Open Sans" panose="020B0606030504020204" pitchFamily="34" charset="0"/>
                <a:ea typeface="Open Sans" panose="020B0606030504020204" pitchFamily="34" charset="0"/>
                <a:cs typeface="Open Sans" panose="020B0606030504020204" pitchFamily="34" charset="0"/>
              </a:rPr>
            </a:br>
            <a:endParaRPr lang="nl-NL" altLang="nl-NL" sz="2000" dirty="0">
              <a:latin typeface="Open Sans" panose="020B0606030504020204" pitchFamily="34" charset="0"/>
              <a:ea typeface="Open Sans" panose="020B0606030504020204" pitchFamily="34" charset="0"/>
              <a:cs typeface="Open Sans" panose="020B0606030504020204" pitchFamily="34" charset="0"/>
            </a:endParaRPr>
          </a:p>
          <a:p>
            <a:pPr eaLnBrk="1" hangingPunct="1"/>
            <a:r>
              <a:rPr lang="nl-NL" altLang="nl-NL" sz="2400" dirty="0">
                <a:latin typeface="Open Sans" panose="020B0606030504020204" pitchFamily="34" charset="0"/>
                <a:ea typeface="Open Sans" panose="020B0606030504020204" pitchFamily="34" charset="0"/>
                <a:cs typeface="Open Sans" panose="020B0606030504020204" pitchFamily="34" charset="0"/>
              </a:rPr>
              <a:t>Samenwerking ontstaan in 2012 </a:t>
            </a:r>
            <a:br>
              <a:rPr lang="nl-NL" altLang="nl-NL" dirty="0">
                <a:latin typeface="Open Sans" panose="020B0606030504020204" pitchFamily="34" charset="0"/>
                <a:ea typeface="Open Sans" panose="020B0606030504020204" pitchFamily="34" charset="0"/>
                <a:cs typeface="Open Sans" panose="020B0606030504020204" pitchFamily="34" charset="0"/>
              </a:rPr>
            </a:br>
            <a:r>
              <a:rPr lang="nl-NL" altLang="nl-NL" sz="2000" dirty="0">
                <a:latin typeface="Open Sans" panose="020B0606030504020204" pitchFamily="34" charset="0"/>
                <a:ea typeface="Open Sans" panose="020B0606030504020204" pitchFamily="34" charset="0"/>
                <a:cs typeface="Open Sans" panose="020B0606030504020204" pitchFamily="34" charset="0"/>
              </a:rPr>
              <a:t>(2 waterbedrijven, 12 gemeenten en waterschap) op basis van MGA</a:t>
            </a:r>
            <a:br>
              <a:rPr lang="nl-NL" altLang="nl-NL" sz="2000" dirty="0">
                <a:latin typeface="Open Sans" panose="020B0606030504020204" pitchFamily="34" charset="0"/>
                <a:ea typeface="Open Sans" panose="020B0606030504020204" pitchFamily="34" charset="0"/>
                <a:cs typeface="Open Sans" panose="020B0606030504020204" pitchFamily="34" charset="0"/>
              </a:rPr>
            </a:br>
            <a:endParaRPr lang="nl-NL" altLang="nl-NL" sz="2000" dirty="0">
              <a:latin typeface="Open Sans" panose="020B0606030504020204" pitchFamily="34" charset="0"/>
              <a:ea typeface="Open Sans" panose="020B0606030504020204" pitchFamily="34" charset="0"/>
              <a:cs typeface="Open Sans" panose="020B0606030504020204" pitchFamily="34" charset="0"/>
            </a:endParaRPr>
          </a:p>
          <a:p>
            <a:pPr eaLnBrk="1" hangingPunct="1"/>
            <a:r>
              <a:rPr lang="nl-NL" altLang="nl-NL" sz="2400" dirty="0">
                <a:latin typeface="Open Sans" panose="020B0606030504020204" pitchFamily="34" charset="0"/>
                <a:ea typeface="Open Sans" panose="020B0606030504020204" pitchFamily="34" charset="0"/>
                <a:cs typeface="Open Sans" panose="020B0606030504020204" pitchFamily="34" charset="0"/>
              </a:rPr>
              <a:t>2013 eerste bestuurlijke overeenkomst</a:t>
            </a:r>
          </a:p>
        </p:txBody>
      </p:sp>
      <p:sp>
        <p:nvSpPr>
          <p:cNvPr id="4" name="Tijdelijke aanduiding voor dianummer 3">
            <a:extLst>
              <a:ext uri="{FF2B5EF4-FFF2-40B4-BE49-F238E27FC236}">
                <a16:creationId xmlns:a16="http://schemas.microsoft.com/office/drawing/2014/main" id="{0459687D-1509-F7D0-22EE-D43D39FD9053}"/>
              </a:ext>
            </a:extLst>
          </p:cNvPr>
          <p:cNvSpPr>
            <a:spLocks noGrp="1"/>
          </p:cNvSpPr>
          <p:nvPr>
            <p:ph type="sldNum" sz="quarter" idx="10"/>
          </p:nvPr>
        </p:nvSpPr>
        <p:spPr/>
        <p:txBody>
          <a:bodyPr/>
          <a:lstStyle/>
          <a:p>
            <a:pPr>
              <a:defRPr/>
            </a:pPr>
            <a:fld id="{3BFFB1E9-F18E-1445-B92B-D53C87E56008}" type="slidenum">
              <a:rPr lang="nl-NL" smtClean="0"/>
              <a:pPr>
                <a:defRPr/>
              </a:pPr>
              <a:t>4</a:t>
            </a:fld>
            <a:endParaRPr lang="nl-NL"/>
          </a:p>
        </p:txBody>
      </p:sp>
      <p:sp>
        <p:nvSpPr>
          <p:cNvPr id="5" name="Tijdelijke aanduiding voor voettekst 4">
            <a:extLst>
              <a:ext uri="{FF2B5EF4-FFF2-40B4-BE49-F238E27FC236}">
                <a16:creationId xmlns:a16="http://schemas.microsoft.com/office/drawing/2014/main" id="{050219EE-7286-B5F3-B1DC-F91C2B897144}"/>
              </a:ext>
            </a:extLst>
          </p:cNvPr>
          <p:cNvSpPr>
            <a:spLocks noGrp="1"/>
          </p:cNvSpPr>
          <p:nvPr>
            <p:ph type="ftr" sz="quarter" idx="11"/>
          </p:nvPr>
        </p:nvSpPr>
        <p:spPr/>
        <p:txBody>
          <a:bodyPr/>
          <a:lstStyle/>
          <a:p>
            <a:pPr>
              <a:defRPr/>
            </a:pPr>
            <a:r>
              <a:rPr lang="en-US" altLang="nl-NL"/>
              <a:t>Op weg naar een goedkopere, duurzamere, toekomst- en klimaatbestendingere waterketen</a:t>
            </a:r>
          </a:p>
          <a:p>
            <a:pPr>
              <a:defRPr/>
            </a:pPr>
            <a:r>
              <a:rPr lang="en-US" altLang="nl-NL"/>
              <a:t>
</a:t>
            </a:r>
            <a:endParaRPr lang="nl-NL" altLang="nl-NL"/>
          </a:p>
        </p:txBody>
      </p:sp>
    </p:spTree>
    <p:extLst>
      <p:ext uri="{BB962C8B-B14F-4D97-AF65-F5344CB8AC3E}">
        <p14:creationId xmlns:p14="http://schemas.microsoft.com/office/powerpoint/2010/main" val="79187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jdelijke aanduiding voor inhoud 4">
            <a:extLst>
              <a:ext uri="{FF2B5EF4-FFF2-40B4-BE49-F238E27FC236}">
                <a16:creationId xmlns:a16="http://schemas.microsoft.com/office/drawing/2014/main" id="{AA8FBDD5-AF4F-9D34-105B-EA87EF2084FE}"/>
              </a:ext>
            </a:extLst>
          </p:cNvPr>
          <p:cNvSpPr>
            <a:spLocks noGrp="1" noChangeArrowheads="1"/>
          </p:cNvSpPr>
          <p:nvPr>
            <p:ph idx="1"/>
          </p:nvPr>
        </p:nvSpPr>
        <p:spPr>
          <a:xfrm>
            <a:off x="838200" y="1001331"/>
            <a:ext cx="10515600" cy="4643438"/>
          </a:xfrm>
        </p:spPr>
        <p:txBody>
          <a:bodyPr/>
          <a:lstStyle/>
          <a:p>
            <a:pPr eaLnBrk="1" hangingPunct="1"/>
            <a:r>
              <a:rPr lang="nl-NL" altLang="nl-NL" sz="2400" dirty="0">
                <a:latin typeface="Open Sans" panose="020B0606030504020204" pitchFamily="34" charset="0"/>
                <a:ea typeface="Open Sans" panose="020B0606030504020204" pitchFamily="34" charset="0"/>
                <a:cs typeface="Open Sans" panose="020B0606030504020204" pitchFamily="34" charset="0"/>
              </a:rPr>
              <a:t>Van afvalwaterketen naar waterketen</a:t>
            </a:r>
          </a:p>
          <a:p>
            <a:pPr eaLnBrk="1" hangingPunct="1"/>
            <a:r>
              <a:rPr lang="nl-NL" altLang="nl-NL" sz="2400" dirty="0">
                <a:latin typeface="Open Sans" panose="020B0606030504020204" pitchFamily="34" charset="0"/>
                <a:ea typeface="Open Sans" panose="020B0606030504020204" pitchFamily="34" charset="0"/>
                <a:cs typeface="Open Sans" panose="020B0606030504020204" pitchFamily="34" charset="0"/>
              </a:rPr>
              <a:t>Eigen website </a:t>
            </a:r>
            <a:r>
              <a:rPr lang="nl-NL" altLang="nl-NL" sz="2400" dirty="0" err="1">
                <a:latin typeface="Open Sans" panose="020B0606030504020204" pitchFamily="34" charset="0"/>
                <a:ea typeface="Open Sans" panose="020B0606030504020204" pitchFamily="34" charset="0"/>
                <a:cs typeface="Open Sans" panose="020B0606030504020204" pitchFamily="34" charset="0"/>
              </a:rPr>
              <a:t>www.waterketendelfland.nl</a:t>
            </a:r>
            <a:endParaRPr lang="nl-NL" altLang="nl-NL" sz="2400" dirty="0">
              <a:latin typeface="Open Sans" panose="020B0606030504020204" pitchFamily="34" charset="0"/>
              <a:ea typeface="Open Sans" panose="020B0606030504020204" pitchFamily="34" charset="0"/>
              <a:cs typeface="Open Sans" panose="020B0606030504020204" pitchFamily="34" charset="0"/>
            </a:endParaRPr>
          </a:p>
          <a:p>
            <a:pPr eaLnBrk="1" hangingPunct="1"/>
            <a:r>
              <a:rPr lang="nl-NL" altLang="nl-NL" sz="2400" dirty="0">
                <a:latin typeface="Open Sans" panose="020B0606030504020204" pitchFamily="34" charset="0"/>
                <a:ea typeface="Open Sans" panose="020B0606030504020204" pitchFamily="34" charset="0"/>
                <a:cs typeface="Open Sans" panose="020B0606030504020204" pitchFamily="34" charset="0"/>
              </a:rPr>
              <a:t>2</a:t>
            </a:r>
            <a:r>
              <a:rPr lang="nl-NL" altLang="nl-NL" sz="2400" baseline="30000" dirty="0">
                <a:latin typeface="Open Sans" panose="020B0606030504020204" pitchFamily="34" charset="0"/>
                <a:ea typeface="Open Sans" panose="020B0606030504020204" pitchFamily="34" charset="0"/>
                <a:cs typeface="Open Sans" panose="020B0606030504020204" pitchFamily="34" charset="0"/>
              </a:rPr>
              <a:t>e</a:t>
            </a:r>
            <a:r>
              <a:rPr lang="nl-NL" altLang="nl-NL" sz="2400" dirty="0">
                <a:latin typeface="Open Sans" panose="020B0606030504020204" pitchFamily="34" charset="0"/>
                <a:ea typeface="Open Sans" panose="020B0606030504020204" pitchFamily="34" charset="0"/>
                <a:cs typeface="Open Sans" panose="020B0606030504020204" pitchFamily="34" charset="0"/>
              </a:rPr>
              <a:t> Bestuurlijke overeenkomst 2021-2027 met samenwerkingsagenda uitvoeringsafspraken o.a. </a:t>
            </a:r>
            <a:r>
              <a:rPr lang="nl-NL" altLang="nl-NL" sz="2400" dirty="0" err="1">
                <a:latin typeface="Open Sans" panose="020B0606030504020204" pitchFamily="34" charset="0"/>
                <a:ea typeface="Open Sans" panose="020B0606030504020204" pitchFamily="34" charset="0"/>
                <a:cs typeface="Open Sans" panose="020B0606030504020204" pitchFamily="34" charset="0"/>
              </a:rPr>
              <a:t>PI’s</a:t>
            </a:r>
            <a:r>
              <a:rPr lang="nl-NL" altLang="nl-NL" sz="2400" dirty="0">
                <a:latin typeface="Open Sans" panose="020B0606030504020204" pitchFamily="34" charset="0"/>
                <a:ea typeface="Open Sans" panose="020B0606030504020204" pitchFamily="34" charset="0"/>
                <a:cs typeface="Open Sans" panose="020B0606030504020204" pitchFamily="34" charset="0"/>
              </a:rPr>
              <a:t>, doelmonitor</a:t>
            </a:r>
          </a:p>
          <a:p>
            <a:pPr eaLnBrk="1" hangingPunct="1"/>
            <a:r>
              <a:rPr lang="nl-NL" altLang="nl-NL" sz="2400" dirty="0">
                <a:latin typeface="Open Sans" panose="020B0606030504020204" pitchFamily="34" charset="0"/>
                <a:ea typeface="Open Sans" panose="020B0606030504020204" pitchFamily="34" charset="0"/>
                <a:cs typeface="Open Sans" panose="020B0606030504020204" pitchFamily="34" charset="0"/>
              </a:rPr>
              <a:t>Projecten: Indirecte Bedrijfslozingen, Meegroeien met de groei, menskracht in de waterketen, Afkoppelen,....</a:t>
            </a:r>
          </a:p>
          <a:p>
            <a:pPr eaLnBrk="1" hangingPunct="1"/>
            <a:r>
              <a:rPr lang="nl-NL" altLang="nl-NL" sz="2400" dirty="0">
                <a:latin typeface="Open Sans" panose="020B0606030504020204" pitchFamily="34" charset="0"/>
                <a:ea typeface="Open Sans" panose="020B0606030504020204" pitchFamily="34" charset="0"/>
                <a:cs typeface="Open Sans" panose="020B0606030504020204" pitchFamily="34" charset="0"/>
              </a:rPr>
              <a:t>NAD Dataplatform met dashboards</a:t>
            </a:r>
          </a:p>
          <a:p>
            <a:pPr eaLnBrk="1" hangingPunct="1"/>
            <a:r>
              <a:rPr lang="nl-NL" altLang="nl-NL" sz="2400" dirty="0">
                <a:latin typeface="Open Sans" panose="020B0606030504020204" pitchFamily="34" charset="0"/>
                <a:ea typeface="Open Sans" panose="020B0606030504020204" pitchFamily="34" charset="0"/>
                <a:cs typeface="Open Sans" panose="020B0606030504020204" pitchFamily="34" charset="0"/>
              </a:rPr>
              <a:t>Lange termijnvisie 2050, richting watercyclus</a:t>
            </a:r>
          </a:p>
          <a:p>
            <a:pPr eaLnBrk="1" hangingPunct="1"/>
            <a:r>
              <a:rPr lang="nl-NL" altLang="nl-NL" sz="2400" dirty="0">
                <a:latin typeface="Open Sans" panose="020B0606030504020204" pitchFamily="34" charset="0"/>
                <a:ea typeface="Open Sans" panose="020B0606030504020204" pitchFamily="34" charset="0"/>
                <a:cs typeface="Open Sans" panose="020B0606030504020204" pitchFamily="34" charset="0"/>
              </a:rPr>
              <a:t>Agenda met Webinars en bijeenkomsten</a:t>
            </a:r>
          </a:p>
          <a:p>
            <a:pPr eaLnBrk="1" hangingPunct="1"/>
            <a:r>
              <a:rPr lang="nl-NL" altLang="nl-NL" sz="2400" dirty="0">
                <a:latin typeface="Open Sans" panose="020B0606030504020204" pitchFamily="34" charset="0"/>
                <a:ea typeface="Open Sans" panose="020B0606030504020204" pitchFamily="34" charset="0"/>
                <a:cs typeface="Open Sans" panose="020B0606030504020204" pitchFamily="34" charset="0"/>
              </a:rPr>
              <a:t>Eigen organisatie</a:t>
            </a:r>
          </a:p>
        </p:txBody>
      </p:sp>
      <p:sp>
        <p:nvSpPr>
          <p:cNvPr id="2" name="Tijdelijke aanduiding voor voettekst 1">
            <a:extLst>
              <a:ext uri="{FF2B5EF4-FFF2-40B4-BE49-F238E27FC236}">
                <a16:creationId xmlns:a16="http://schemas.microsoft.com/office/drawing/2014/main" id="{56FD36E3-3DA8-B9B6-3FD2-7E0D0A4544A2}"/>
              </a:ext>
            </a:extLst>
          </p:cNvPr>
          <p:cNvSpPr>
            <a:spLocks noGrp="1"/>
          </p:cNvSpPr>
          <p:nvPr>
            <p:ph type="ftr" sz="quarter" idx="11"/>
          </p:nvPr>
        </p:nvSpPr>
        <p:spPr/>
        <p:txBody>
          <a:bodyPr/>
          <a:lstStyle/>
          <a:p>
            <a:pPr>
              <a:defRPr/>
            </a:pPr>
            <a:r>
              <a:rPr lang="nl-NL" altLang="nl-NL" sz="900" dirty="0"/>
              <a:t>Op weg naar een goedkopere, duurzamere, toekomst- en klimaatbestendingere waterketen</a:t>
            </a:r>
          </a:p>
          <a:p>
            <a:pPr>
              <a:defRPr/>
            </a:pPr>
            <a:r>
              <a:rPr lang="en-US" altLang="nl-NL" dirty="0"/>
              <a:t>
</a:t>
            </a:r>
            <a:endParaRPr lang="nl-NL" altLang="nl-NL" dirty="0"/>
          </a:p>
        </p:txBody>
      </p:sp>
      <p:sp>
        <p:nvSpPr>
          <p:cNvPr id="6" name="Tijdelijke aanduiding voor dianummer 5">
            <a:extLst>
              <a:ext uri="{FF2B5EF4-FFF2-40B4-BE49-F238E27FC236}">
                <a16:creationId xmlns:a16="http://schemas.microsoft.com/office/drawing/2014/main" id="{56319990-F6FD-CED6-BC6F-FB056DAB7F28}"/>
              </a:ext>
            </a:extLst>
          </p:cNvPr>
          <p:cNvSpPr>
            <a:spLocks noGrp="1"/>
          </p:cNvSpPr>
          <p:nvPr>
            <p:ph type="sldNum" sz="quarter" idx="10"/>
          </p:nvPr>
        </p:nvSpPr>
        <p:spPr/>
        <p:txBody>
          <a:bodyPr/>
          <a:lstStyle/>
          <a:p>
            <a:pPr>
              <a:defRPr/>
            </a:pPr>
            <a:fld id="{D58EFF57-5C6F-6E4E-83DE-024A06383791}" type="slidenum">
              <a:rPr lang="nl-NL" smtClean="0"/>
              <a:pPr>
                <a:defRPr/>
              </a:pPr>
              <a:t>5</a:t>
            </a:fld>
            <a:endParaRPr lang="nl-NL"/>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338" name="Titel 1">
            <a:extLst>
              <a:ext uri="{FF2B5EF4-FFF2-40B4-BE49-F238E27FC236}">
                <a16:creationId xmlns:a16="http://schemas.microsoft.com/office/drawing/2014/main" id="{E47A1B06-CA87-8F0F-B0EF-EE860E95B151}"/>
              </a:ext>
            </a:extLst>
          </p:cNvPr>
          <p:cNvSpPr>
            <a:spLocks noGrp="1" noChangeArrowheads="1"/>
          </p:cNvSpPr>
          <p:nvPr>
            <p:ph type="ctrTitle"/>
          </p:nvPr>
        </p:nvSpPr>
        <p:spPr>
          <a:xfrm>
            <a:off x="575252" y="485172"/>
            <a:ext cx="9144000" cy="1402144"/>
          </a:xfrm>
        </p:spPr>
        <p:txBody>
          <a:bodyPr anchor="t"/>
          <a:lstStyle/>
          <a:p>
            <a:pPr algn="l"/>
            <a:r>
              <a:rPr lang="nl-NL" altLang="nl-NL" sz="4400" dirty="0"/>
              <a:t>NAD als organisatie</a:t>
            </a:r>
            <a:endParaRPr lang="nl-NL" altLang="nl-NL" sz="4400" dirty="0">
              <a:solidFill>
                <a:srgbClr val="1B345B"/>
              </a:solidFill>
            </a:endParaRPr>
          </a:p>
        </p:txBody>
      </p:sp>
      <p:pic>
        <p:nvPicPr>
          <p:cNvPr id="14340" name="Afbeelding 2">
            <a:extLst>
              <a:ext uri="{FF2B5EF4-FFF2-40B4-BE49-F238E27FC236}">
                <a16:creationId xmlns:a16="http://schemas.microsoft.com/office/drawing/2014/main" id="{3F450ED5-D8AB-D748-75E0-27EC906B5B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0" y="5803779"/>
            <a:ext cx="1282700"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fbeelding 1">
            <a:extLst>
              <a:ext uri="{FF2B5EF4-FFF2-40B4-BE49-F238E27FC236}">
                <a16:creationId xmlns:a16="http://schemas.microsoft.com/office/drawing/2014/main" id="{F987E728-DF69-1DB5-4831-7A81C2AE2054}"/>
              </a:ext>
            </a:extLst>
          </p:cNvPr>
          <p:cNvPicPr>
            <a:picLocks noChangeAspect="1"/>
          </p:cNvPicPr>
          <p:nvPr/>
        </p:nvPicPr>
        <p:blipFill>
          <a:blip r:embed="rId4"/>
          <a:stretch>
            <a:fillRect/>
          </a:stretch>
        </p:blipFill>
        <p:spPr>
          <a:xfrm>
            <a:off x="137188" y="1592481"/>
            <a:ext cx="7388077" cy="5226998"/>
          </a:xfrm>
          <a:prstGeom prst="rect">
            <a:avLst/>
          </a:prstGeom>
        </p:spPr>
      </p:pic>
      <p:sp>
        <p:nvSpPr>
          <p:cNvPr id="3" name="Rechthoek 2">
            <a:extLst>
              <a:ext uri="{FF2B5EF4-FFF2-40B4-BE49-F238E27FC236}">
                <a16:creationId xmlns:a16="http://schemas.microsoft.com/office/drawing/2014/main" id="{9C35CF81-5692-F4C0-14E1-D5899DA4B02D}"/>
              </a:ext>
            </a:extLst>
          </p:cNvPr>
          <p:cNvSpPr/>
          <p:nvPr/>
        </p:nvSpPr>
        <p:spPr>
          <a:xfrm>
            <a:off x="8167080" y="1887316"/>
            <a:ext cx="3517703" cy="26273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nl-NL" dirty="0">
                <a:solidFill>
                  <a:schemeClr val="tx1"/>
                </a:solidFill>
                <a:latin typeface="Open Sans" panose="020B0606030504020204" pitchFamily="34" charset="0"/>
                <a:ea typeface="Open Sans" panose="020B0606030504020204" pitchFamily="34" charset="0"/>
                <a:cs typeface="Open Sans" panose="020B0606030504020204" pitchFamily="34" charset="0"/>
              </a:rPr>
              <a:t>12 Gemeenten </a:t>
            </a:r>
          </a:p>
          <a:p>
            <a:pPr algn="ctr">
              <a:defRPr/>
            </a:pPr>
            <a:r>
              <a:rPr lang="nl-NL" dirty="0">
                <a:solidFill>
                  <a:schemeClr val="tx1"/>
                </a:solidFill>
                <a:latin typeface="Open Sans" panose="020B0606030504020204" pitchFamily="34" charset="0"/>
                <a:ea typeface="Open Sans" panose="020B0606030504020204" pitchFamily="34" charset="0"/>
                <a:cs typeface="Open Sans" panose="020B0606030504020204" pitchFamily="34" charset="0"/>
              </a:rPr>
              <a:t>2 Drinkwaterbedrijven</a:t>
            </a:r>
          </a:p>
          <a:p>
            <a:pPr algn="ctr">
              <a:defRPr/>
            </a:pPr>
            <a:r>
              <a:rPr lang="nl-NL" dirty="0">
                <a:solidFill>
                  <a:schemeClr val="tx1"/>
                </a:solidFill>
                <a:latin typeface="Open Sans" panose="020B0606030504020204" pitchFamily="34" charset="0"/>
                <a:ea typeface="Open Sans" panose="020B0606030504020204" pitchFamily="34" charset="0"/>
                <a:cs typeface="Open Sans" panose="020B0606030504020204" pitchFamily="34" charset="0"/>
              </a:rPr>
              <a:t>1 Hoogheemraadschap</a:t>
            </a:r>
          </a:p>
          <a:p>
            <a:pPr algn="ctr">
              <a:defRPr/>
            </a:pPr>
            <a:r>
              <a:rPr lang="nl-NL"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a:p>
            <a:pPr algn="ctr">
              <a:defRPr/>
            </a:pPr>
            <a:r>
              <a:rPr lang="nl-NL" dirty="0">
                <a:solidFill>
                  <a:schemeClr val="tx1"/>
                </a:solidFill>
                <a:latin typeface="Open Sans" panose="020B0606030504020204" pitchFamily="34" charset="0"/>
                <a:ea typeface="Open Sans" panose="020B0606030504020204" pitchFamily="34" charset="0"/>
                <a:cs typeface="Open Sans" panose="020B0606030504020204" pitchFamily="34" charset="0"/>
              </a:rPr>
              <a:t>en een blik vol bestuurders en ambtenaren</a:t>
            </a:r>
          </a:p>
        </p:txBody>
      </p:sp>
      <p:sp>
        <p:nvSpPr>
          <p:cNvPr id="5" name="Tekstvak 3">
            <a:extLst>
              <a:ext uri="{FF2B5EF4-FFF2-40B4-BE49-F238E27FC236}">
                <a16:creationId xmlns:a16="http://schemas.microsoft.com/office/drawing/2014/main" id="{FFA0292A-C410-7327-FE4B-1E795094A51F}"/>
              </a:ext>
            </a:extLst>
          </p:cNvPr>
          <p:cNvSpPr txBox="1">
            <a:spLocks noChangeArrowheads="1"/>
          </p:cNvSpPr>
          <p:nvPr/>
        </p:nvSpPr>
        <p:spPr bwMode="auto">
          <a:xfrm>
            <a:off x="7797050" y="4397657"/>
            <a:ext cx="42577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NL" altLang="nl-NL" sz="6000" dirty="0">
                <a:latin typeface="Open Sans" panose="020B0606030504020204" pitchFamily="34" charset="0"/>
                <a:ea typeface="Open Sans" panose="020B0606030504020204" pitchFamily="34" charset="0"/>
                <a:cs typeface="Open Sans" panose="020B0606030504020204" pitchFamily="34" charset="0"/>
              </a:rPr>
              <a:t>#</a:t>
            </a:r>
            <a:r>
              <a:rPr lang="nl-NL" altLang="nl-NL" sz="6000" dirty="0" err="1">
                <a:latin typeface="Open Sans" panose="020B0606030504020204" pitchFamily="34" charset="0"/>
                <a:ea typeface="Open Sans" panose="020B0606030504020204" pitchFamily="34" charset="0"/>
                <a:cs typeface="Open Sans" panose="020B0606030504020204" pitchFamily="34" charset="0"/>
              </a:rPr>
              <a:t>Hoedan</a:t>
            </a:r>
            <a:r>
              <a:rPr lang="nl-NL" altLang="nl-NL" sz="6000" dirty="0">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1830167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53C89C9B-A329-CB0C-612D-D48E0BF3F725}"/>
              </a:ext>
            </a:extLst>
          </p:cNvPr>
          <p:cNvSpPr>
            <a:spLocks noGrp="1"/>
          </p:cNvSpPr>
          <p:nvPr>
            <p:ph type="ftr" sz="quarter" idx="11"/>
          </p:nvPr>
        </p:nvSpPr>
        <p:spPr/>
        <p:txBody>
          <a:bodyPr/>
          <a:lstStyle/>
          <a:p>
            <a:pPr>
              <a:defRPr/>
            </a:pPr>
            <a:r>
              <a:rPr lang="nl-NL" altLang="nl-NL" sz="900" dirty="0"/>
              <a:t>Op weg naar een goedkopere, duurzamere, toekomst- en klimaatbestendingere waterketen</a:t>
            </a:r>
          </a:p>
          <a:p>
            <a:pPr>
              <a:defRPr/>
            </a:pPr>
            <a:r>
              <a:rPr lang="en-US" altLang="nl-NL" dirty="0"/>
              <a:t>
</a:t>
            </a:r>
            <a:endParaRPr lang="nl-NL" altLang="nl-NL" dirty="0"/>
          </a:p>
        </p:txBody>
      </p:sp>
      <p:sp>
        <p:nvSpPr>
          <p:cNvPr id="6" name="Tijdelijke aanduiding voor dianummer 5">
            <a:extLst>
              <a:ext uri="{FF2B5EF4-FFF2-40B4-BE49-F238E27FC236}">
                <a16:creationId xmlns:a16="http://schemas.microsoft.com/office/drawing/2014/main" id="{612814D6-3E86-84FE-B7F5-70DF2EF55B9E}"/>
              </a:ext>
            </a:extLst>
          </p:cNvPr>
          <p:cNvSpPr>
            <a:spLocks noGrp="1"/>
          </p:cNvSpPr>
          <p:nvPr>
            <p:ph type="sldNum" sz="quarter" idx="10"/>
          </p:nvPr>
        </p:nvSpPr>
        <p:spPr/>
        <p:txBody>
          <a:bodyPr/>
          <a:lstStyle/>
          <a:p>
            <a:pPr>
              <a:defRPr/>
            </a:pPr>
            <a:fld id="{893C94FC-B591-F04E-BF4D-BF3B395C361E}" type="slidenum">
              <a:rPr lang="nl-NL" smtClean="0"/>
              <a:pPr>
                <a:defRPr/>
              </a:pPr>
              <a:t>7</a:t>
            </a:fld>
            <a:endParaRPr lang="nl-NL"/>
          </a:p>
        </p:txBody>
      </p:sp>
      <p:sp>
        <p:nvSpPr>
          <p:cNvPr id="3" name="Rechthoek 2">
            <a:extLst>
              <a:ext uri="{FF2B5EF4-FFF2-40B4-BE49-F238E27FC236}">
                <a16:creationId xmlns:a16="http://schemas.microsoft.com/office/drawing/2014/main" id="{1BC2BECA-B6C1-169F-AF2E-7D5F6D2BFA34}"/>
              </a:ext>
            </a:extLst>
          </p:cNvPr>
          <p:cNvSpPr/>
          <p:nvPr/>
        </p:nvSpPr>
        <p:spPr>
          <a:xfrm>
            <a:off x="4389438" y="717550"/>
            <a:ext cx="3413125" cy="944563"/>
          </a:xfrm>
          <a:prstGeom prst="rect">
            <a:avLst/>
          </a:prstGeom>
          <a:solidFill>
            <a:srgbClr val="1BBBE9"/>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nl-NL" dirty="0"/>
              <a:t>Bestuurlijke Watertafel </a:t>
            </a:r>
          </a:p>
        </p:txBody>
      </p:sp>
      <p:sp>
        <p:nvSpPr>
          <p:cNvPr id="4" name="Rechthoek 3">
            <a:extLst>
              <a:ext uri="{FF2B5EF4-FFF2-40B4-BE49-F238E27FC236}">
                <a16:creationId xmlns:a16="http://schemas.microsoft.com/office/drawing/2014/main" id="{21E62279-7E56-37CA-A99D-0A01078A43C0}"/>
              </a:ext>
            </a:extLst>
          </p:cNvPr>
          <p:cNvSpPr/>
          <p:nvPr/>
        </p:nvSpPr>
        <p:spPr>
          <a:xfrm>
            <a:off x="4389438" y="2225675"/>
            <a:ext cx="3413125" cy="944563"/>
          </a:xfrm>
          <a:prstGeom prst="rect">
            <a:avLst/>
          </a:prstGeom>
          <a:solidFill>
            <a:srgbClr val="1BBBE9"/>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nl-NL" dirty="0"/>
              <a:t>Waterketen - NAD</a:t>
            </a:r>
          </a:p>
        </p:txBody>
      </p:sp>
      <p:sp>
        <p:nvSpPr>
          <p:cNvPr id="7" name="Rechthoek 6">
            <a:extLst>
              <a:ext uri="{FF2B5EF4-FFF2-40B4-BE49-F238E27FC236}">
                <a16:creationId xmlns:a16="http://schemas.microsoft.com/office/drawing/2014/main" id="{EBB0BA76-1FFB-D9BF-4A6F-43DD54D09CD2}"/>
              </a:ext>
            </a:extLst>
          </p:cNvPr>
          <p:cNvSpPr/>
          <p:nvPr/>
        </p:nvSpPr>
        <p:spPr>
          <a:xfrm>
            <a:off x="720725" y="2225675"/>
            <a:ext cx="3411538" cy="944563"/>
          </a:xfrm>
          <a:prstGeom prst="rect">
            <a:avLst/>
          </a:prstGeom>
          <a:solidFill>
            <a:srgbClr val="1BBBE9"/>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nl-NL" dirty="0"/>
              <a:t>Schoon en Gezond Water</a:t>
            </a:r>
          </a:p>
        </p:txBody>
      </p:sp>
      <p:sp>
        <p:nvSpPr>
          <p:cNvPr id="8" name="Rechthoek 7">
            <a:extLst>
              <a:ext uri="{FF2B5EF4-FFF2-40B4-BE49-F238E27FC236}">
                <a16:creationId xmlns:a16="http://schemas.microsoft.com/office/drawing/2014/main" id="{C47A7623-EA3B-2F71-A3DD-7852D9FF7E47}"/>
              </a:ext>
            </a:extLst>
          </p:cNvPr>
          <p:cNvSpPr/>
          <p:nvPr/>
        </p:nvSpPr>
        <p:spPr>
          <a:xfrm>
            <a:off x="8059738" y="2225675"/>
            <a:ext cx="3411537" cy="944563"/>
          </a:xfrm>
          <a:prstGeom prst="rect">
            <a:avLst/>
          </a:prstGeom>
          <a:solidFill>
            <a:srgbClr val="1BBBE9"/>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nl-NL" dirty="0"/>
              <a:t>Klimaatadaptatie</a:t>
            </a:r>
          </a:p>
        </p:txBody>
      </p:sp>
      <p:sp>
        <p:nvSpPr>
          <p:cNvPr id="9" name="Rechthoek 8">
            <a:extLst>
              <a:ext uri="{FF2B5EF4-FFF2-40B4-BE49-F238E27FC236}">
                <a16:creationId xmlns:a16="http://schemas.microsoft.com/office/drawing/2014/main" id="{0A43C0DF-24D1-9D1B-940A-822FCBF6F943}"/>
              </a:ext>
            </a:extLst>
          </p:cNvPr>
          <p:cNvSpPr/>
          <p:nvPr/>
        </p:nvSpPr>
        <p:spPr>
          <a:xfrm>
            <a:off x="2425700" y="3905250"/>
            <a:ext cx="3411538" cy="942975"/>
          </a:xfrm>
          <a:prstGeom prst="rect">
            <a:avLst/>
          </a:prstGeom>
          <a:solidFill>
            <a:srgbClr val="1BBBE9"/>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nl-NL" dirty="0"/>
              <a:t>NAD - Kernteam </a:t>
            </a:r>
          </a:p>
        </p:txBody>
      </p:sp>
      <p:cxnSp>
        <p:nvCxnSpPr>
          <p:cNvPr id="13" name="Rechte verbindingslijn met pijl 12">
            <a:extLst>
              <a:ext uri="{FF2B5EF4-FFF2-40B4-BE49-F238E27FC236}">
                <a16:creationId xmlns:a16="http://schemas.microsoft.com/office/drawing/2014/main" id="{DD63FEAB-874A-F406-3B3B-A8E8499B35F4}"/>
              </a:ext>
            </a:extLst>
          </p:cNvPr>
          <p:cNvCxnSpPr/>
          <p:nvPr/>
        </p:nvCxnSpPr>
        <p:spPr>
          <a:xfrm flipV="1">
            <a:off x="2860675" y="1662113"/>
            <a:ext cx="1271588" cy="452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7EC26710-5A45-2E27-B100-6C1148BAF023}"/>
              </a:ext>
            </a:extLst>
          </p:cNvPr>
          <p:cNvCxnSpPr>
            <a:cxnSpLocks/>
          </p:cNvCxnSpPr>
          <p:nvPr/>
        </p:nvCxnSpPr>
        <p:spPr>
          <a:xfrm flipH="1" flipV="1">
            <a:off x="7970838" y="1662113"/>
            <a:ext cx="1262062" cy="452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Rechte verbindingslijn met pijl 19">
            <a:extLst>
              <a:ext uri="{FF2B5EF4-FFF2-40B4-BE49-F238E27FC236}">
                <a16:creationId xmlns:a16="http://schemas.microsoft.com/office/drawing/2014/main" id="{947F7184-31D9-0DFD-FD70-1285274FF599}"/>
              </a:ext>
            </a:extLst>
          </p:cNvPr>
          <p:cNvCxnSpPr>
            <a:cxnSpLocks/>
          </p:cNvCxnSpPr>
          <p:nvPr/>
        </p:nvCxnSpPr>
        <p:spPr>
          <a:xfrm flipV="1">
            <a:off x="6091238" y="1754188"/>
            <a:ext cx="0" cy="3603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Rechthoek 22">
            <a:extLst>
              <a:ext uri="{FF2B5EF4-FFF2-40B4-BE49-F238E27FC236}">
                <a16:creationId xmlns:a16="http://schemas.microsoft.com/office/drawing/2014/main" id="{2D0FA1A5-34F1-D4C5-B1D1-8B2AE99C1384}"/>
              </a:ext>
            </a:extLst>
          </p:cNvPr>
          <p:cNvSpPr/>
          <p:nvPr/>
        </p:nvSpPr>
        <p:spPr>
          <a:xfrm>
            <a:off x="6354763" y="3905250"/>
            <a:ext cx="3411537" cy="942975"/>
          </a:xfrm>
          <a:prstGeom prst="rect">
            <a:avLst/>
          </a:prstGeom>
          <a:solidFill>
            <a:srgbClr val="1BBBE9"/>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nl-NL" dirty="0"/>
              <a:t>NAD - Transitieteam </a:t>
            </a:r>
          </a:p>
        </p:txBody>
      </p:sp>
      <p:cxnSp>
        <p:nvCxnSpPr>
          <p:cNvPr id="24" name="Rechte verbindingslijn met pijl 23">
            <a:extLst>
              <a:ext uri="{FF2B5EF4-FFF2-40B4-BE49-F238E27FC236}">
                <a16:creationId xmlns:a16="http://schemas.microsoft.com/office/drawing/2014/main" id="{7E8DE808-71FE-2FBB-06B9-DDB8AF0F15AB}"/>
              </a:ext>
            </a:extLst>
          </p:cNvPr>
          <p:cNvCxnSpPr>
            <a:cxnSpLocks/>
          </p:cNvCxnSpPr>
          <p:nvPr/>
        </p:nvCxnSpPr>
        <p:spPr>
          <a:xfrm flipV="1">
            <a:off x="5338763" y="3278188"/>
            <a:ext cx="498475" cy="452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hthoek 25">
            <a:extLst>
              <a:ext uri="{FF2B5EF4-FFF2-40B4-BE49-F238E27FC236}">
                <a16:creationId xmlns:a16="http://schemas.microsoft.com/office/drawing/2014/main" id="{94369733-C1B2-6B60-D3CC-C9C0619EEE71}"/>
              </a:ext>
            </a:extLst>
          </p:cNvPr>
          <p:cNvSpPr/>
          <p:nvPr/>
        </p:nvSpPr>
        <p:spPr>
          <a:xfrm>
            <a:off x="1350963" y="5195888"/>
            <a:ext cx="9731375" cy="944562"/>
          </a:xfrm>
          <a:prstGeom prst="rect">
            <a:avLst/>
          </a:prstGeom>
          <a:solidFill>
            <a:srgbClr val="1BBBE9"/>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nl-NL" dirty="0"/>
              <a:t>NAD </a:t>
            </a:r>
          </a:p>
          <a:p>
            <a:pPr algn="ctr">
              <a:defRPr/>
            </a:pPr>
            <a:r>
              <a:rPr lang="nl-NL" dirty="0"/>
              <a:t>(Dataplatform // Gemalenbeheer // Waterketenteams // Communicatie // Projecten)</a:t>
            </a:r>
          </a:p>
        </p:txBody>
      </p:sp>
      <p:cxnSp>
        <p:nvCxnSpPr>
          <p:cNvPr id="27" name="Rechte verbindingslijn met pijl 26">
            <a:extLst>
              <a:ext uri="{FF2B5EF4-FFF2-40B4-BE49-F238E27FC236}">
                <a16:creationId xmlns:a16="http://schemas.microsoft.com/office/drawing/2014/main" id="{95255230-42DC-F6C0-832E-52BCEEE157AC}"/>
              </a:ext>
            </a:extLst>
          </p:cNvPr>
          <p:cNvCxnSpPr>
            <a:cxnSpLocks/>
          </p:cNvCxnSpPr>
          <p:nvPr/>
        </p:nvCxnSpPr>
        <p:spPr>
          <a:xfrm flipV="1">
            <a:off x="4102100" y="4835525"/>
            <a:ext cx="0" cy="3603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Rechte verbindingslijn met pijl 27">
            <a:extLst>
              <a:ext uri="{FF2B5EF4-FFF2-40B4-BE49-F238E27FC236}">
                <a16:creationId xmlns:a16="http://schemas.microsoft.com/office/drawing/2014/main" id="{5FA2E1F9-1717-4DF5-0AB7-64A752A78153}"/>
              </a:ext>
            </a:extLst>
          </p:cNvPr>
          <p:cNvCxnSpPr>
            <a:cxnSpLocks/>
          </p:cNvCxnSpPr>
          <p:nvPr/>
        </p:nvCxnSpPr>
        <p:spPr>
          <a:xfrm flipV="1">
            <a:off x="8153400" y="4835525"/>
            <a:ext cx="0" cy="3603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Rechte verbindingslijn met pijl 29">
            <a:extLst>
              <a:ext uri="{FF2B5EF4-FFF2-40B4-BE49-F238E27FC236}">
                <a16:creationId xmlns:a16="http://schemas.microsoft.com/office/drawing/2014/main" id="{40725C56-F446-C8FE-BDAA-52289C0A7B52}"/>
              </a:ext>
            </a:extLst>
          </p:cNvPr>
          <p:cNvCxnSpPr/>
          <p:nvPr/>
        </p:nvCxnSpPr>
        <p:spPr>
          <a:xfrm>
            <a:off x="5975350" y="4357688"/>
            <a:ext cx="2413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Afbeelding 10">
            <a:extLst>
              <a:ext uri="{FF2B5EF4-FFF2-40B4-BE49-F238E27FC236}">
                <a16:creationId xmlns:a16="http://schemas.microsoft.com/office/drawing/2014/main" id="{84872990-846F-D609-4515-614AD78A96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8513" y="2341563"/>
            <a:ext cx="6229350" cy="319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ijdelijke aanduiding voor inhoud 10">
            <a:extLst>
              <a:ext uri="{FF2B5EF4-FFF2-40B4-BE49-F238E27FC236}">
                <a16:creationId xmlns:a16="http://schemas.microsoft.com/office/drawing/2014/main" id="{E7BB943F-BD0D-FA5A-EFEC-358F4AF4CB79}"/>
              </a:ext>
            </a:extLst>
          </p:cNvPr>
          <p:cNvSpPr>
            <a:spLocks noGrp="1" noChangeArrowheads="1"/>
          </p:cNvSpPr>
          <p:nvPr>
            <p:ph sz="half" idx="1"/>
          </p:nvPr>
        </p:nvSpPr>
        <p:spPr>
          <a:xfrm>
            <a:off x="454025" y="1458410"/>
            <a:ext cx="5465763" cy="4641448"/>
          </a:xfrm>
        </p:spPr>
        <p:txBody>
          <a:bodyPr/>
          <a:lstStyle/>
          <a:p>
            <a:pPr eaLnBrk="1" hangingPunct="1">
              <a:defRPr/>
            </a:pPr>
            <a:r>
              <a:rPr lang="nl-NL" sz="2400" dirty="0">
                <a:solidFill>
                  <a:srgbClr val="333F52"/>
                </a:solidFill>
                <a:latin typeface="Open Sans" panose="020B0606030504020204" pitchFamily="34" charset="0"/>
                <a:ea typeface="Open Sans" panose="020B0606030504020204" pitchFamily="34" charset="0"/>
                <a:cs typeface="Open Sans" panose="020B0606030504020204" pitchFamily="34" charset="0"/>
              </a:rPr>
              <a:t>Overzicht behouden en richting geven aan de samenwerking</a:t>
            </a:r>
          </a:p>
          <a:p>
            <a:pPr eaLnBrk="1" hangingPunct="1">
              <a:defRPr/>
            </a:pPr>
            <a:r>
              <a:rPr lang="nl-NL" sz="2400" dirty="0">
                <a:solidFill>
                  <a:srgbClr val="333F52"/>
                </a:solidFill>
                <a:latin typeface="Open Sans" panose="020B0606030504020204" pitchFamily="34" charset="0"/>
                <a:ea typeface="Open Sans" panose="020B0606030504020204" pitchFamily="34" charset="0"/>
                <a:cs typeface="Open Sans" panose="020B0606030504020204" pitchFamily="34" charset="0"/>
              </a:rPr>
              <a:t>Borgen van de bestuurlijke belangen</a:t>
            </a:r>
          </a:p>
          <a:p>
            <a:pPr eaLnBrk="1" hangingPunct="1">
              <a:defRPr/>
            </a:pPr>
            <a:r>
              <a:rPr lang="nl-NL" sz="2400" dirty="0">
                <a:solidFill>
                  <a:srgbClr val="333F52"/>
                </a:solidFill>
                <a:latin typeface="Open Sans" panose="020B0606030504020204" pitchFamily="34" charset="0"/>
                <a:ea typeface="Open Sans" panose="020B0606030504020204" pitchFamily="34" charset="0"/>
                <a:cs typeface="Open Sans" panose="020B0606030504020204" pitchFamily="34" charset="0"/>
              </a:rPr>
              <a:t>Bestuurlijk opdrachtgever</a:t>
            </a:r>
          </a:p>
          <a:p>
            <a:pPr eaLnBrk="1" hangingPunct="1">
              <a:defRPr/>
            </a:pPr>
            <a:r>
              <a:rPr lang="nl-NL" sz="2400" dirty="0">
                <a:solidFill>
                  <a:srgbClr val="333F52"/>
                </a:solidFill>
                <a:latin typeface="Open Sans" panose="020B0606030504020204" pitchFamily="34" charset="0"/>
                <a:ea typeface="Open Sans" panose="020B0606030504020204" pitchFamily="34" charset="0"/>
                <a:cs typeface="Open Sans" panose="020B0606030504020204" pitchFamily="34" charset="0"/>
              </a:rPr>
              <a:t>Bestuurlijke terugkoppeling van de watertafel naar de eigen achterban</a:t>
            </a:r>
          </a:p>
          <a:p>
            <a:pPr eaLnBrk="1" hangingPunct="1">
              <a:defRPr/>
            </a:pPr>
            <a:r>
              <a:rPr lang="nl-NL" sz="2400" dirty="0">
                <a:solidFill>
                  <a:srgbClr val="333F52"/>
                </a:solidFill>
                <a:latin typeface="Open Sans" panose="020B0606030504020204" pitchFamily="34" charset="0"/>
                <a:ea typeface="Open Sans" panose="020B0606030504020204" pitchFamily="34" charset="0"/>
                <a:cs typeface="Open Sans" panose="020B0606030504020204" pitchFamily="34" charset="0"/>
              </a:rPr>
              <a:t>Via de BWT brengt het NAD stukken in – en koppelt terug richting het netwerk</a:t>
            </a:r>
          </a:p>
          <a:p>
            <a:pPr eaLnBrk="1" hangingPunct="1">
              <a:defRPr/>
            </a:pPr>
            <a:endParaRPr lang="nl-NL" altLang="nl-NL" dirty="0"/>
          </a:p>
        </p:txBody>
      </p:sp>
      <p:sp>
        <p:nvSpPr>
          <p:cNvPr id="2" name="Tijdelijke aanduiding voor voettekst 1">
            <a:extLst>
              <a:ext uri="{FF2B5EF4-FFF2-40B4-BE49-F238E27FC236}">
                <a16:creationId xmlns:a16="http://schemas.microsoft.com/office/drawing/2014/main" id="{1DB56267-9E7D-5BFC-A1B0-3FDDBF166050}"/>
              </a:ext>
            </a:extLst>
          </p:cNvPr>
          <p:cNvSpPr>
            <a:spLocks noGrp="1"/>
          </p:cNvSpPr>
          <p:nvPr>
            <p:ph type="ftr" sz="quarter" idx="11"/>
          </p:nvPr>
        </p:nvSpPr>
        <p:spPr/>
        <p:txBody>
          <a:bodyPr/>
          <a:lstStyle/>
          <a:p>
            <a:pPr>
              <a:defRPr/>
            </a:pPr>
            <a:r>
              <a:rPr lang="nl-NL" altLang="nl-NL" sz="900" dirty="0"/>
              <a:t>Op weg naar een goedkopere, duurzamere, toekomst- en klimaatbestendingere waterketen</a:t>
            </a:r>
          </a:p>
          <a:p>
            <a:pPr>
              <a:defRPr/>
            </a:pPr>
            <a:r>
              <a:rPr lang="en-US" altLang="nl-NL" dirty="0"/>
              <a:t>
</a:t>
            </a:r>
            <a:endParaRPr lang="nl-NL" altLang="nl-NL" dirty="0"/>
          </a:p>
        </p:txBody>
      </p:sp>
      <p:sp>
        <p:nvSpPr>
          <p:cNvPr id="3" name="Tijdelijke aanduiding voor dianummer 2">
            <a:extLst>
              <a:ext uri="{FF2B5EF4-FFF2-40B4-BE49-F238E27FC236}">
                <a16:creationId xmlns:a16="http://schemas.microsoft.com/office/drawing/2014/main" id="{0E075A09-7B37-037C-64C8-815A3FD95637}"/>
              </a:ext>
            </a:extLst>
          </p:cNvPr>
          <p:cNvSpPr>
            <a:spLocks noGrp="1"/>
          </p:cNvSpPr>
          <p:nvPr>
            <p:ph type="sldNum" sz="quarter" idx="10"/>
          </p:nvPr>
        </p:nvSpPr>
        <p:spPr/>
        <p:txBody>
          <a:bodyPr/>
          <a:lstStyle/>
          <a:p>
            <a:pPr>
              <a:defRPr/>
            </a:pPr>
            <a:fld id="{554AC050-52D1-3648-A271-99EDD7651F71}" type="slidenum">
              <a:rPr lang="nl-NL" smtClean="0"/>
              <a:pPr>
                <a:defRPr/>
              </a:pPr>
              <a:t>8</a:t>
            </a:fld>
            <a:endParaRPr lang="nl-NL"/>
          </a:p>
        </p:txBody>
      </p:sp>
      <p:sp>
        <p:nvSpPr>
          <p:cNvPr id="9" name="Ovaal 8">
            <a:extLst>
              <a:ext uri="{FF2B5EF4-FFF2-40B4-BE49-F238E27FC236}">
                <a16:creationId xmlns:a16="http://schemas.microsoft.com/office/drawing/2014/main" id="{17BCDF0D-DEEA-CB40-EDE1-4C66C4682BF0}"/>
              </a:ext>
            </a:extLst>
          </p:cNvPr>
          <p:cNvSpPr/>
          <p:nvPr/>
        </p:nvSpPr>
        <p:spPr>
          <a:xfrm>
            <a:off x="6932613" y="1779588"/>
            <a:ext cx="4122737" cy="1738312"/>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nl-NL"/>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Afbeelding 9">
            <a:extLst>
              <a:ext uri="{FF2B5EF4-FFF2-40B4-BE49-F238E27FC236}">
                <a16:creationId xmlns:a16="http://schemas.microsoft.com/office/drawing/2014/main" id="{0787EB0D-243E-E6A9-A597-5D915B4F79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8513" y="1963738"/>
            <a:ext cx="6229350"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ijdelijke aanduiding voor inhoud 10">
            <a:extLst>
              <a:ext uri="{FF2B5EF4-FFF2-40B4-BE49-F238E27FC236}">
                <a16:creationId xmlns:a16="http://schemas.microsoft.com/office/drawing/2014/main" id="{2827BBAE-E0BB-867F-F846-8D2EDE651F88}"/>
              </a:ext>
            </a:extLst>
          </p:cNvPr>
          <p:cNvSpPr>
            <a:spLocks noGrp="1" noChangeArrowheads="1"/>
          </p:cNvSpPr>
          <p:nvPr>
            <p:ph sz="half" idx="1"/>
          </p:nvPr>
        </p:nvSpPr>
        <p:spPr>
          <a:xfrm>
            <a:off x="454025" y="1088020"/>
            <a:ext cx="5465763" cy="4699321"/>
          </a:xfrm>
        </p:spPr>
        <p:txBody>
          <a:bodyPr/>
          <a:lstStyle/>
          <a:p>
            <a:pPr eaLnBrk="1" hangingPunct="1">
              <a:defRPr/>
            </a:pPr>
            <a:r>
              <a:rPr lang="nl-NL" sz="2000" dirty="0">
                <a:solidFill>
                  <a:srgbClr val="333F52"/>
                </a:solidFill>
                <a:latin typeface="Open Sans" panose="020B0606030504020204" pitchFamily="34" charset="0"/>
                <a:ea typeface="Open Sans" panose="020B0606030504020204" pitchFamily="34" charset="0"/>
                <a:cs typeface="Open Sans" panose="020B0606030504020204" pitchFamily="34" charset="0"/>
              </a:rPr>
              <a:t>Verantwoordelijk voor de dagelijkse gang van zaken (buitenboordmotor)</a:t>
            </a:r>
            <a:br>
              <a:rPr lang="nl-NL" sz="2000" dirty="0">
                <a:solidFill>
                  <a:srgbClr val="333F52"/>
                </a:solidFill>
                <a:latin typeface="Open Sans" panose="020B0606030504020204" pitchFamily="34" charset="0"/>
                <a:ea typeface="Open Sans" panose="020B0606030504020204" pitchFamily="34" charset="0"/>
                <a:cs typeface="Open Sans" panose="020B0606030504020204" pitchFamily="34" charset="0"/>
              </a:rPr>
            </a:br>
            <a:endParaRPr lang="nl-NL" sz="2000" dirty="0">
              <a:solidFill>
                <a:srgbClr val="333F52"/>
              </a:solidFill>
              <a:latin typeface="Open Sans" panose="020B0606030504020204" pitchFamily="34" charset="0"/>
              <a:ea typeface="Open Sans" panose="020B0606030504020204" pitchFamily="34" charset="0"/>
              <a:cs typeface="Open Sans" panose="020B0606030504020204" pitchFamily="34" charset="0"/>
            </a:endParaRPr>
          </a:p>
          <a:p>
            <a:pPr eaLnBrk="1" hangingPunct="1">
              <a:defRPr/>
            </a:pPr>
            <a:r>
              <a:rPr lang="nl-NL" sz="2000" i="1" dirty="0">
                <a:solidFill>
                  <a:srgbClr val="333F52"/>
                </a:solidFill>
                <a:latin typeface="Open Sans" panose="020B0606030504020204" pitchFamily="34" charset="0"/>
                <a:ea typeface="Open Sans" panose="020B0606030504020204" pitchFamily="34" charset="0"/>
                <a:cs typeface="Open Sans" panose="020B0606030504020204" pitchFamily="34" charset="0"/>
              </a:rPr>
              <a:t>Faciliterend</a:t>
            </a:r>
            <a:r>
              <a:rPr lang="nl-NL" sz="2000" dirty="0">
                <a:solidFill>
                  <a:srgbClr val="333F52"/>
                </a:solidFill>
                <a:latin typeface="Open Sans" panose="020B0606030504020204" pitchFamily="34" charset="0"/>
                <a:ea typeface="Open Sans" panose="020B0606030504020204" pitchFamily="34" charset="0"/>
                <a:cs typeface="Open Sans" panose="020B0606030504020204" pitchFamily="34" charset="0"/>
              </a:rPr>
              <a:t> aan het netwerk</a:t>
            </a:r>
            <a:br>
              <a:rPr lang="nl-NL" sz="2000" dirty="0">
                <a:solidFill>
                  <a:srgbClr val="333F52"/>
                </a:solidFill>
                <a:latin typeface="Open Sans" panose="020B0606030504020204" pitchFamily="34" charset="0"/>
                <a:ea typeface="Open Sans" panose="020B0606030504020204" pitchFamily="34" charset="0"/>
                <a:cs typeface="Open Sans" panose="020B0606030504020204" pitchFamily="34" charset="0"/>
              </a:rPr>
            </a:br>
            <a:endParaRPr lang="nl-NL" sz="2000" dirty="0">
              <a:solidFill>
                <a:srgbClr val="333F52"/>
              </a:solidFill>
              <a:latin typeface="Open Sans" panose="020B0606030504020204" pitchFamily="34" charset="0"/>
              <a:ea typeface="Open Sans" panose="020B0606030504020204" pitchFamily="34" charset="0"/>
              <a:cs typeface="Open Sans" panose="020B0606030504020204" pitchFamily="34" charset="0"/>
            </a:endParaRPr>
          </a:p>
          <a:p>
            <a:pPr eaLnBrk="1" hangingPunct="1">
              <a:defRPr/>
            </a:pPr>
            <a:r>
              <a:rPr lang="nl-NL" sz="2000" i="1" dirty="0">
                <a:solidFill>
                  <a:srgbClr val="333F52"/>
                </a:solidFill>
                <a:latin typeface="Open Sans" panose="020B0606030504020204" pitchFamily="34" charset="0"/>
                <a:ea typeface="Open Sans" panose="020B0606030504020204" pitchFamily="34" charset="0"/>
                <a:cs typeface="Open Sans" panose="020B0606030504020204" pitchFamily="34" charset="0"/>
              </a:rPr>
              <a:t>Voorbereidend</a:t>
            </a:r>
            <a:r>
              <a:rPr lang="nl-NL" sz="2000" dirty="0">
                <a:solidFill>
                  <a:srgbClr val="333F52"/>
                </a:solidFill>
                <a:latin typeface="Open Sans" panose="020B0606030504020204" pitchFamily="34" charset="0"/>
                <a:ea typeface="Open Sans" panose="020B0606030504020204" pitchFamily="34" charset="0"/>
                <a:cs typeface="Open Sans" panose="020B0606030504020204" pitchFamily="34" charset="0"/>
              </a:rPr>
              <a:t> voor de bestuurlijke besluitvorming</a:t>
            </a:r>
            <a:br>
              <a:rPr lang="nl-NL" sz="2000" dirty="0">
                <a:solidFill>
                  <a:srgbClr val="333F52"/>
                </a:solidFill>
                <a:latin typeface="Open Sans" panose="020B0606030504020204" pitchFamily="34" charset="0"/>
                <a:ea typeface="Open Sans" panose="020B0606030504020204" pitchFamily="34" charset="0"/>
                <a:cs typeface="Open Sans" panose="020B0606030504020204" pitchFamily="34" charset="0"/>
              </a:rPr>
            </a:br>
            <a:endParaRPr lang="nl-NL" sz="2000" dirty="0">
              <a:solidFill>
                <a:srgbClr val="333F52"/>
              </a:solidFill>
              <a:latin typeface="Open Sans" panose="020B0606030504020204" pitchFamily="34" charset="0"/>
              <a:ea typeface="Open Sans" panose="020B0606030504020204" pitchFamily="34" charset="0"/>
              <a:cs typeface="Open Sans" panose="020B0606030504020204" pitchFamily="34" charset="0"/>
            </a:endParaRPr>
          </a:p>
          <a:p>
            <a:pPr eaLnBrk="1" hangingPunct="1">
              <a:defRPr/>
            </a:pPr>
            <a:r>
              <a:rPr lang="nl-NL" sz="2000" dirty="0">
                <a:solidFill>
                  <a:srgbClr val="333F52"/>
                </a:solidFill>
                <a:latin typeface="Open Sans" panose="020B0606030504020204" pitchFamily="34" charset="0"/>
                <a:ea typeface="Open Sans" panose="020B0606030504020204" pitchFamily="34" charset="0"/>
                <a:cs typeface="Open Sans" panose="020B0606030504020204" pitchFamily="34" charset="0"/>
              </a:rPr>
              <a:t>Inhoudelijke en financiële </a:t>
            </a:r>
            <a:r>
              <a:rPr lang="nl-NL" sz="2000" i="1" dirty="0">
                <a:solidFill>
                  <a:srgbClr val="333F52"/>
                </a:solidFill>
                <a:latin typeface="Open Sans" panose="020B0606030504020204" pitchFamily="34" charset="0"/>
                <a:ea typeface="Open Sans" panose="020B0606030504020204" pitchFamily="34" charset="0"/>
                <a:cs typeface="Open Sans" panose="020B0606030504020204" pitchFamily="34" charset="0"/>
              </a:rPr>
              <a:t>verantwoording </a:t>
            </a:r>
            <a:r>
              <a:rPr lang="nl-NL" sz="2000" dirty="0">
                <a:solidFill>
                  <a:srgbClr val="333F52"/>
                </a:solidFill>
                <a:latin typeface="Open Sans" panose="020B0606030504020204" pitchFamily="34" charset="0"/>
                <a:ea typeface="Open Sans" panose="020B0606030504020204" pitchFamily="34" charset="0"/>
                <a:cs typeface="Open Sans" panose="020B0606030504020204" pitchFamily="34" charset="0"/>
              </a:rPr>
              <a:t>van NAD-projecten</a:t>
            </a:r>
            <a:br>
              <a:rPr lang="nl-NL" sz="2000" dirty="0">
                <a:solidFill>
                  <a:srgbClr val="333F52"/>
                </a:solidFill>
                <a:latin typeface="Open Sans" panose="020B0606030504020204" pitchFamily="34" charset="0"/>
                <a:ea typeface="Open Sans" panose="020B0606030504020204" pitchFamily="34" charset="0"/>
                <a:cs typeface="Open Sans" panose="020B0606030504020204" pitchFamily="34" charset="0"/>
              </a:rPr>
            </a:br>
            <a:endParaRPr lang="nl-NL" sz="2000" dirty="0">
              <a:solidFill>
                <a:srgbClr val="333F52"/>
              </a:solidFill>
              <a:latin typeface="Open Sans" panose="020B0606030504020204" pitchFamily="34" charset="0"/>
              <a:ea typeface="Open Sans" panose="020B0606030504020204" pitchFamily="34" charset="0"/>
              <a:cs typeface="Open Sans" panose="020B0606030504020204" pitchFamily="34" charset="0"/>
            </a:endParaRPr>
          </a:p>
          <a:p>
            <a:pPr eaLnBrk="1" hangingPunct="1">
              <a:defRPr/>
            </a:pPr>
            <a:r>
              <a:rPr lang="nl-NL" sz="2000" dirty="0">
                <a:solidFill>
                  <a:srgbClr val="333F52"/>
                </a:solidFill>
                <a:latin typeface="Open Sans" panose="020B0606030504020204" pitchFamily="34" charset="0"/>
                <a:ea typeface="Open Sans" panose="020B0606030504020204" pitchFamily="34" charset="0"/>
                <a:cs typeface="Open Sans" panose="020B0606030504020204" pitchFamily="34" charset="0"/>
              </a:rPr>
              <a:t>Representatieve groep bestaande uit: </a:t>
            </a:r>
            <a:r>
              <a:rPr lang="nl-NL" sz="2000" i="1" dirty="0">
                <a:solidFill>
                  <a:srgbClr val="333F52"/>
                </a:solidFill>
                <a:latin typeface="Open Sans" panose="020B0606030504020204" pitchFamily="34" charset="0"/>
                <a:ea typeface="Open Sans" panose="020B0606030504020204" pitchFamily="34" charset="0"/>
                <a:cs typeface="Open Sans" panose="020B0606030504020204" pitchFamily="34" charset="0"/>
              </a:rPr>
              <a:t>gemeenten, drinkwaterbedrijven, hoogheemraadschap</a:t>
            </a:r>
          </a:p>
          <a:p>
            <a:pPr eaLnBrk="1" hangingPunct="1">
              <a:defRPr/>
            </a:pPr>
            <a:endParaRPr lang="nl-NL" altLang="nl-NL" dirty="0"/>
          </a:p>
        </p:txBody>
      </p:sp>
      <p:sp>
        <p:nvSpPr>
          <p:cNvPr id="2" name="Tijdelijke aanduiding voor voettekst 1">
            <a:extLst>
              <a:ext uri="{FF2B5EF4-FFF2-40B4-BE49-F238E27FC236}">
                <a16:creationId xmlns:a16="http://schemas.microsoft.com/office/drawing/2014/main" id="{31E5A311-4174-62F7-743E-FA696DCCC5ED}"/>
              </a:ext>
            </a:extLst>
          </p:cNvPr>
          <p:cNvSpPr>
            <a:spLocks noGrp="1"/>
          </p:cNvSpPr>
          <p:nvPr>
            <p:ph type="ftr" sz="quarter" idx="11"/>
          </p:nvPr>
        </p:nvSpPr>
        <p:spPr/>
        <p:txBody>
          <a:bodyPr/>
          <a:lstStyle/>
          <a:p>
            <a:pPr>
              <a:defRPr/>
            </a:pPr>
            <a:r>
              <a:rPr lang="nl-NL" altLang="nl-NL" sz="900" dirty="0"/>
              <a:t>Op weg naar een goedkopere, duurzamere, toekomst- en klimaatbestendingere waterketen</a:t>
            </a:r>
          </a:p>
          <a:p>
            <a:pPr>
              <a:defRPr/>
            </a:pPr>
            <a:r>
              <a:rPr lang="en-US" altLang="nl-NL" dirty="0"/>
              <a:t>
</a:t>
            </a:r>
            <a:endParaRPr lang="nl-NL" altLang="nl-NL" dirty="0"/>
          </a:p>
        </p:txBody>
      </p:sp>
      <p:sp>
        <p:nvSpPr>
          <p:cNvPr id="3" name="Tijdelijke aanduiding voor dianummer 2">
            <a:extLst>
              <a:ext uri="{FF2B5EF4-FFF2-40B4-BE49-F238E27FC236}">
                <a16:creationId xmlns:a16="http://schemas.microsoft.com/office/drawing/2014/main" id="{9F261F75-BA6B-C24C-C867-507B8A037496}"/>
              </a:ext>
            </a:extLst>
          </p:cNvPr>
          <p:cNvSpPr>
            <a:spLocks noGrp="1"/>
          </p:cNvSpPr>
          <p:nvPr>
            <p:ph type="sldNum" sz="quarter" idx="10"/>
          </p:nvPr>
        </p:nvSpPr>
        <p:spPr/>
        <p:txBody>
          <a:bodyPr/>
          <a:lstStyle/>
          <a:p>
            <a:pPr>
              <a:defRPr/>
            </a:pPr>
            <a:fld id="{FE8B80E1-A15C-CB44-BCEC-C962D2570CA6}" type="slidenum">
              <a:rPr lang="nl-NL" smtClean="0"/>
              <a:pPr>
                <a:defRPr/>
              </a:pPr>
              <a:t>9</a:t>
            </a:fld>
            <a:endParaRPr lang="nl-NL"/>
          </a:p>
        </p:txBody>
      </p:sp>
      <p:sp>
        <p:nvSpPr>
          <p:cNvPr id="9" name="Ovaal 8">
            <a:extLst>
              <a:ext uri="{FF2B5EF4-FFF2-40B4-BE49-F238E27FC236}">
                <a16:creationId xmlns:a16="http://schemas.microsoft.com/office/drawing/2014/main" id="{0B12555F-DECA-23F3-C884-103881E8E276}"/>
              </a:ext>
            </a:extLst>
          </p:cNvPr>
          <p:cNvSpPr/>
          <p:nvPr/>
        </p:nvSpPr>
        <p:spPr>
          <a:xfrm>
            <a:off x="6604000" y="3448050"/>
            <a:ext cx="2490788" cy="1276350"/>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nl-NL"/>
          </a:p>
        </p:txBody>
      </p:sp>
    </p:spTree>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2  -  Compatibiliteitsmodus" id="{B75D2D1B-CAF9-7C4C-A41F-43CB880C7B37}" vid="{D70CF589-A01B-A246-A1C7-0237624D7279}"/>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1665</TotalTime>
  <Words>1333</Words>
  <Application>Microsoft Macintosh PowerPoint</Application>
  <PresentationFormat>Breedbeeld</PresentationFormat>
  <Paragraphs>226</Paragraphs>
  <Slides>31</Slides>
  <Notes>6</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31</vt:i4>
      </vt:variant>
    </vt:vector>
  </HeadingPairs>
  <TitlesOfParts>
    <vt:vector size="39" baseType="lpstr">
      <vt:lpstr>Arial</vt:lpstr>
      <vt:lpstr>Calibri</vt:lpstr>
      <vt:lpstr>Calibri Light</vt:lpstr>
      <vt:lpstr>Lato</vt:lpstr>
      <vt:lpstr>Open Sans</vt:lpstr>
      <vt:lpstr>Open Sans Light</vt:lpstr>
      <vt:lpstr>Wingdings</vt:lpstr>
      <vt:lpstr>Kantoorthema</vt:lpstr>
      <vt:lpstr>Wij zijn het NAD!</vt:lpstr>
      <vt:lpstr>PowerPoint-presentatie</vt:lpstr>
      <vt:lpstr>Het doel van het NAD.  </vt:lpstr>
      <vt:lpstr> Samen werken aan een betrouwbare, betaalbare, toekomstbestendige en duurzame watercyclus </vt:lpstr>
      <vt:lpstr>PowerPoint-presentatie</vt:lpstr>
      <vt:lpstr>NAD als organisatie</vt:lpstr>
      <vt:lpstr>PowerPoint-presentatie</vt:lpstr>
      <vt:lpstr>PowerPoint-presentatie</vt:lpstr>
      <vt:lpstr>PowerPoint-presentatie</vt:lpstr>
      <vt:lpstr>PowerPoint-presentatie</vt:lpstr>
      <vt:lpstr>PowerPoint-presentatie</vt:lpstr>
      <vt:lpstr>PowerPoint-presentatie</vt:lpstr>
      <vt:lpstr>Werken in waterketenteams</vt:lpstr>
      <vt:lpstr>PowerPoint-presentatie</vt:lpstr>
      <vt:lpstr>PowerPoint-presentatie</vt:lpstr>
      <vt:lpstr>Waarom MGA bij het NAD?</vt:lpstr>
      <vt:lpstr>PowerPoint-presentatie</vt:lpstr>
      <vt:lpstr>PowerPoint-presentatie</vt:lpstr>
      <vt:lpstr>Ontwikkeling heffingen</vt:lpstr>
      <vt:lpstr>Besteding jaarlijkse bijdrage</vt:lpstr>
      <vt:lpstr>PowerPoint-presentatie</vt:lpstr>
      <vt:lpstr>PowerPoint-presentatie</vt:lpstr>
      <vt:lpstr>PowerPoint-presentatie</vt:lpstr>
      <vt:lpstr>PowerPoint-presentatie</vt:lpstr>
      <vt:lpstr>PowerPoint-presentatie</vt:lpstr>
      <vt:lpstr>De projecten die nu lopen</vt:lpstr>
      <vt:lpstr>Over welk(e) projecten wil jij een webinar in 2024?</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guido van leeuwen</dc:creator>
  <cp:lastModifiedBy>guido van leeuwen</cp:lastModifiedBy>
  <cp:revision>15</cp:revision>
  <dcterms:created xsi:type="dcterms:W3CDTF">2023-03-12T15:21:20Z</dcterms:created>
  <dcterms:modified xsi:type="dcterms:W3CDTF">2023-12-12T09:52:54Z</dcterms:modified>
</cp:coreProperties>
</file>