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62" r:id="rId2"/>
    <p:sldId id="261" r:id="rId3"/>
    <p:sldId id="266" r:id="rId4"/>
    <p:sldId id="263" r:id="rId5"/>
    <p:sldId id="264" r:id="rId6"/>
    <p:sldId id="265" r:id="rId7"/>
    <p:sldId id="267" r:id="rId8"/>
  </p:sldIdLst>
  <p:sldSz cx="9144000" cy="5143500" type="screen16x9"/>
  <p:notesSz cx="6858000" cy="9144000"/>
  <p:defaultTextStyle>
    <a:defPPr>
      <a:defRPr lang="nl-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89224-99CA-497C-8890-2BC55A5F5836}" v="1" dt="2022-11-18T10:51:33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19"/>
  </p:normalViewPr>
  <p:slideViewPr>
    <p:cSldViewPr snapToGrid="0" snapToObjects="1">
      <p:cViewPr varScale="1">
        <p:scale>
          <a:sx n="98" d="100"/>
          <a:sy n="98" d="100"/>
        </p:scale>
        <p:origin x="10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A26A9-D960-A045-8C34-2B0E97C3F4D0}" type="datetimeFigureOut">
              <a:rPr lang="nl-NL" smtClean="0"/>
              <a:t>18-11-2022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1426C-0C28-3C4E-8A15-FB81863DF6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61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26C-0C28-3C4E-8A15-FB81863DF64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4145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vol blauw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998" y="2016213"/>
            <a:ext cx="6696000" cy="1224000"/>
          </a:xfrm>
        </p:spPr>
        <p:txBody>
          <a:bodyPr anchor="t" anchorCtr="0"/>
          <a:lstStyle>
            <a:lvl1pPr marL="0" indent="0" algn="l">
              <a:lnSpc>
                <a:spcPct val="101000"/>
              </a:lnSpc>
              <a:buNone/>
              <a:defRPr sz="3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998" y="4770000"/>
            <a:ext cx="144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 november 2017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3998" y="4770000"/>
            <a:ext cx="432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Pas deze tekst aan via de Kop en voettekst functie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998" y="414213"/>
            <a:ext cx="8064000" cy="1602000"/>
          </a:xfrm>
        </p:spPr>
        <p:txBody>
          <a:bodyPr anchor="t" anchorCtr="0"/>
          <a:lstStyle>
            <a:lvl1pPr algn="l">
              <a:lnSpc>
                <a:spcPct val="101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5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99" y="1150771"/>
            <a:ext cx="4966770" cy="3382685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18821" y="1150770"/>
            <a:ext cx="2949178" cy="3382686"/>
          </a:xfrm>
        </p:spPr>
        <p:txBody>
          <a:bodyPr anchor="b" anchorCtr="0"/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4000" y="252000"/>
            <a:ext cx="8063999" cy="89877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4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504001" y="504000"/>
            <a:ext cx="8063999" cy="4032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64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235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-13793"/>
            <a:ext cx="9144000" cy="4608000"/>
          </a:xfrm>
          <a:solidFill>
            <a:schemeClr val="bg1">
              <a:lumMod val="85000"/>
            </a:schemeClr>
          </a:solidFill>
        </p:spPr>
        <p:txBody>
          <a:bodyPr lIns="5580000" tIns="503999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Foto invoegen: Sleep het grijze vlak naar rechts zodat het foto icoontje onder het blauwe tekstvlak vandaan verschijnt.</a:t>
            </a:r>
            <a:br>
              <a:rPr lang="nl-NL" dirty="0"/>
            </a:br>
            <a:r>
              <a:rPr lang="nl-NL" dirty="0"/>
              <a:t>Klik op het icoon, selecteer een foto en sleep het fotokader terug naar links.</a:t>
            </a:r>
            <a:br>
              <a:rPr lang="nl-NL" dirty="0"/>
            </a:br>
            <a:r>
              <a:rPr lang="nl-NL" dirty="0"/>
              <a:t>Let op: verander het logo niet.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999" y="504000"/>
            <a:ext cx="4752000" cy="3384000"/>
          </a:xfrm>
          <a:solidFill>
            <a:schemeClr val="tx2">
              <a:alpha val="50000"/>
            </a:schemeClr>
          </a:solidFill>
        </p:spPr>
        <p:txBody>
          <a:bodyPr lIns="108000" tIns="108000" rIns="108000" bIns="108000" anchor="t" anchorCtr="0"/>
          <a:lstStyle>
            <a:lvl1pPr algn="l">
              <a:lnSpc>
                <a:spcPct val="101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00" y="2448000"/>
            <a:ext cx="4752000" cy="1440000"/>
          </a:xfrm>
        </p:spPr>
        <p:txBody>
          <a:bodyPr lIns="108000" tIns="108000" rIns="108000" bIns="108000" anchor="t" anchorCtr="0"/>
          <a:lstStyle>
            <a:lvl1pPr marL="0" indent="0" algn="l">
              <a:lnSpc>
                <a:spcPct val="101000"/>
              </a:lnSpc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999" y="4770000"/>
            <a:ext cx="1440000" cy="216000"/>
          </a:xfrm>
        </p:spPr>
        <p:txBody>
          <a:bodyPr/>
          <a:lstStyle/>
          <a:p>
            <a:r>
              <a:rPr lang="en-US"/>
              <a:t>3 november 2017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3999" y="4770000"/>
            <a:ext cx="4320000" cy="216000"/>
          </a:xfrm>
        </p:spPr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660000" y="3240000"/>
            <a:ext cx="2015999" cy="648000"/>
          </a:xfrm>
          <a:blipFill>
            <a:blip r:embed="rId2"/>
            <a:stretch>
              <a:fillRect/>
            </a:stretch>
          </a:blip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-13793"/>
            <a:ext cx="9144000" cy="4608000"/>
          </a:xfrm>
          <a:solidFill>
            <a:schemeClr val="bg1">
              <a:lumMod val="85000"/>
            </a:schemeClr>
          </a:solidFill>
        </p:spPr>
        <p:txBody>
          <a:bodyPr lIns="5580000" tIns="503999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Foto invoegen: Sleep het grijze vlak naar rechts zodat het foto icoontje onder het blauwe tekstvlak vandaan verschijnt.</a:t>
            </a:r>
            <a:br>
              <a:rPr lang="nl-NL" dirty="0"/>
            </a:br>
            <a:r>
              <a:rPr lang="nl-NL" dirty="0"/>
              <a:t>Klik op het icoon, selecteer een foto en sleep het fotokader terug naar links.</a:t>
            </a:r>
            <a:br>
              <a:rPr lang="nl-NL" dirty="0"/>
            </a:br>
            <a:r>
              <a:rPr lang="nl-NL" dirty="0"/>
              <a:t>Let op: verander het logo niet.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999" y="504000"/>
            <a:ext cx="4752000" cy="3384000"/>
          </a:xfrm>
          <a:solidFill>
            <a:schemeClr val="accent3">
              <a:alpha val="50000"/>
            </a:schemeClr>
          </a:solidFill>
        </p:spPr>
        <p:txBody>
          <a:bodyPr lIns="108000" tIns="108000" rIns="108000" bIns="108000" anchor="t" anchorCtr="0"/>
          <a:lstStyle>
            <a:lvl1pPr algn="l">
              <a:lnSpc>
                <a:spcPct val="101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00" y="2448000"/>
            <a:ext cx="4752000" cy="1440000"/>
          </a:xfrm>
        </p:spPr>
        <p:txBody>
          <a:bodyPr lIns="108000" tIns="108000" rIns="108000" bIns="108000" anchor="t" anchorCtr="0"/>
          <a:lstStyle>
            <a:lvl1pPr marL="0" indent="0" algn="l">
              <a:lnSpc>
                <a:spcPct val="101000"/>
              </a:lnSpc>
              <a:buNone/>
              <a:defRPr sz="2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999" y="4770000"/>
            <a:ext cx="1440000" cy="216000"/>
          </a:xfrm>
        </p:spPr>
        <p:txBody>
          <a:bodyPr/>
          <a:lstStyle/>
          <a:p>
            <a:r>
              <a:rPr lang="en-US"/>
              <a:t>3 november 2017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3999" y="4770000"/>
            <a:ext cx="4320000" cy="216000"/>
          </a:xfrm>
        </p:spPr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660000" y="3240000"/>
            <a:ext cx="2015999" cy="648000"/>
          </a:xfrm>
          <a:blipFill>
            <a:blip r:embed="rId2"/>
            <a:stretch>
              <a:fillRect/>
            </a:stretch>
          </a:blip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-13793"/>
            <a:ext cx="9144000" cy="4608000"/>
          </a:xfrm>
          <a:solidFill>
            <a:schemeClr val="bg1">
              <a:lumMod val="85000"/>
            </a:schemeClr>
          </a:solidFill>
        </p:spPr>
        <p:txBody>
          <a:bodyPr lIns="5580000" tIns="503999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Foto invoegen: Sleep het grijze vlak naar rechts zodat het foto icoontje onder het blauwe tekstvlak vandaan verschijnt.</a:t>
            </a:r>
            <a:br>
              <a:rPr lang="nl-NL" dirty="0"/>
            </a:br>
            <a:r>
              <a:rPr lang="nl-NL" dirty="0"/>
              <a:t>Klik op het icoon, selecteer een foto en sleep het fotokader terug naar links.</a:t>
            </a:r>
            <a:br>
              <a:rPr lang="nl-NL" dirty="0"/>
            </a:br>
            <a:r>
              <a:rPr lang="nl-NL" dirty="0"/>
              <a:t>Let op: verander het logo niet.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999" y="504000"/>
            <a:ext cx="4752000" cy="3384000"/>
          </a:xfrm>
          <a:solidFill>
            <a:schemeClr val="bg1">
              <a:alpha val="50000"/>
            </a:schemeClr>
          </a:solidFill>
        </p:spPr>
        <p:txBody>
          <a:bodyPr lIns="108000" tIns="108000" rIns="108000" bIns="108000" anchor="t" anchorCtr="0"/>
          <a:lstStyle>
            <a:lvl1pPr algn="l">
              <a:lnSpc>
                <a:spcPct val="101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00" y="2448000"/>
            <a:ext cx="4752000" cy="1440000"/>
          </a:xfrm>
        </p:spPr>
        <p:txBody>
          <a:bodyPr lIns="108000" tIns="108000" rIns="108000" bIns="108000" anchor="t" anchorCtr="0"/>
          <a:lstStyle>
            <a:lvl1pPr marL="0" indent="0" algn="l">
              <a:lnSpc>
                <a:spcPct val="101000"/>
              </a:lnSpc>
              <a:buNone/>
              <a:defRPr sz="2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999" y="4770000"/>
            <a:ext cx="1440000" cy="216000"/>
          </a:xfrm>
        </p:spPr>
        <p:txBody>
          <a:bodyPr/>
          <a:lstStyle/>
          <a:p>
            <a:r>
              <a:rPr lang="en-US"/>
              <a:t>3 november 2017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3999" y="4770000"/>
            <a:ext cx="4320000" cy="216000"/>
          </a:xfrm>
        </p:spPr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660000" y="3240000"/>
            <a:ext cx="2015999" cy="648000"/>
          </a:xfrm>
          <a:blipFill>
            <a:blip r:embed="rId2"/>
            <a:stretch>
              <a:fillRect/>
            </a:stretch>
          </a:blip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-13793"/>
            <a:ext cx="9144000" cy="4608000"/>
          </a:xfrm>
          <a:solidFill>
            <a:schemeClr val="bg1">
              <a:lumMod val="85000"/>
            </a:schemeClr>
          </a:solidFill>
        </p:spPr>
        <p:txBody>
          <a:bodyPr lIns="5580000" tIns="503999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Foto invoegen: Sleep het grijze vlak naar rechts zodat het foto icoontje onder het blauwe tekstvlak vandaan verschijnt.</a:t>
            </a:r>
            <a:br>
              <a:rPr lang="nl-NL" dirty="0"/>
            </a:br>
            <a:r>
              <a:rPr lang="nl-NL" dirty="0"/>
              <a:t>Klik op het icoon, selecteer een foto en sleep het fotokader terug naar links.</a:t>
            </a:r>
            <a:br>
              <a:rPr lang="nl-NL" dirty="0"/>
            </a:br>
            <a:r>
              <a:rPr lang="nl-NL" dirty="0"/>
              <a:t>Let op: verander het logo niet.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999" y="504000"/>
            <a:ext cx="4752000" cy="3384000"/>
          </a:xfrm>
          <a:solidFill>
            <a:schemeClr val="accent1">
              <a:alpha val="50000"/>
            </a:schemeClr>
          </a:solidFill>
        </p:spPr>
        <p:txBody>
          <a:bodyPr lIns="108000" tIns="108000" rIns="108000" bIns="108000" anchor="t" anchorCtr="0"/>
          <a:lstStyle>
            <a:lvl1pPr algn="l">
              <a:lnSpc>
                <a:spcPct val="101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00" y="2448000"/>
            <a:ext cx="4752000" cy="1440000"/>
          </a:xfrm>
        </p:spPr>
        <p:txBody>
          <a:bodyPr lIns="108000" tIns="108000" rIns="108000" bIns="108000" anchor="t" anchorCtr="0"/>
          <a:lstStyle>
            <a:lvl1pPr marL="0" indent="0" algn="l">
              <a:lnSpc>
                <a:spcPct val="101000"/>
              </a:lnSpc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3999" y="4770000"/>
            <a:ext cx="1440000" cy="216000"/>
          </a:xfrm>
        </p:spPr>
        <p:txBody>
          <a:bodyPr/>
          <a:lstStyle/>
          <a:p>
            <a:r>
              <a:rPr lang="en-US"/>
              <a:t>3 november 2017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3999" y="4770000"/>
            <a:ext cx="4320000" cy="216000"/>
          </a:xfrm>
        </p:spPr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660000" y="3240000"/>
            <a:ext cx="2015999" cy="648000"/>
          </a:xfrm>
          <a:blipFill>
            <a:blip r:embed="rId2"/>
            <a:stretch>
              <a:fillRect/>
            </a:stretch>
          </a:blip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30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 op donkerblauw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3 november 2017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nl-NL"/>
              <a:t>Pas deze tekst aan via de Kop en voettekst functie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00" y="4680000"/>
            <a:ext cx="1008888" cy="359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99" y="1150770"/>
            <a:ext cx="3852000" cy="3384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999" y="1150770"/>
            <a:ext cx="3888000" cy="3384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85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99" y="1150770"/>
            <a:ext cx="3852000" cy="3384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 november 2017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Pas deze tekst aan via de Kop en voettekst functie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4716000" y="1150770"/>
            <a:ext cx="3851999" cy="3384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00" y="252000"/>
            <a:ext cx="8063999" cy="8987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99" y="1150770"/>
            <a:ext cx="8063999" cy="338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000" y="4770000"/>
            <a:ext cx="144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 i="1">
                <a:solidFill>
                  <a:schemeClr val="tx2"/>
                </a:solidFill>
              </a:defRPr>
            </a:lvl1pPr>
          </a:lstStyle>
          <a:p>
            <a:r>
              <a:rPr lang="en-US"/>
              <a:t>3 november 2017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0000" y="4770000"/>
            <a:ext cx="432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 i="1">
                <a:solidFill>
                  <a:schemeClr val="tx2"/>
                </a:solidFill>
              </a:defRPr>
            </a:lvl1pPr>
          </a:lstStyle>
          <a:p>
            <a:r>
              <a:rPr lang="nl-NL"/>
              <a:t>Pas deze tekst aan via de Kop en voettekst functie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3999" y="4770000"/>
            <a:ext cx="36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 i="1">
                <a:solidFill>
                  <a:schemeClr val="tx2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00" y="4680000"/>
            <a:ext cx="1008888" cy="3596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473" y="0"/>
            <a:ext cx="502920" cy="49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55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86" r:id="rId3"/>
    <p:sldLayoutId id="2147483687" r:id="rId4"/>
    <p:sldLayoutId id="2147483688" r:id="rId5"/>
    <p:sldLayoutId id="2147483674" r:id="rId6"/>
    <p:sldLayoutId id="2147483684" r:id="rId7"/>
    <p:sldLayoutId id="2147483676" r:id="rId8"/>
    <p:sldLayoutId id="2147483682" r:id="rId9"/>
    <p:sldLayoutId id="2147483681" r:id="rId10"/>
    <p:sldLayoutId id="2147483683" r:id="rId11"/>
    <p:sldLayoutId id="2147483678" r:id="rId12"/>
    <p:sldLayoutId id="2147483679" r:id="rId13"/>
  </p:sldLayoutIdLst>
  <p:hf hdr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6858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6858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20000" indent="-180000" algn="l" defTabSz="6858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00000" indent="-180000" algn="l" defTabSz="6858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F010E-92B4-4A0D-ABAF-D81E893A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/>
              <a:t>Van bron tot end of pipe,</a:t>
            </a:r>
            <a:br>
              <a:rPr lang="nl-NL" sz="2800" dirty="0"/>
            </a:br>
            <a:r>
              <a:rPr lang="nl-NL" sz="2800" dirty="0"/>
              <a:t>Ervaringen vanuit verschillende initiatieven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58FDF18F-3A7B-4196-8469-53A7ED4A3F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0000" y="1152983"/>
            <a:ext cx="5435409" cy="3617017"/>
          </a:xfrm>
          <a:prstGeom prst="rect">
            <a:avLst/>
          </a:prstGeom>
        </p:spPr>
      </p:pic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083535-6CFF-41FD-BAD6-01659116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9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Vanuit ervaring, op persoonlijke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noProof="1"/>
              <a:t>Bij het Hoogheemraadschap van Delfland</a:t>
            </a:r>
          </a:p>
          <a:p>
            <a:r>
              <a:rPr lang="nl-NL" noProof="1"/>
              <a:t>Als procesmanager bij P2 en VanWaarde</a:t>
            </a:r>
          </a:p>
          <a:p>
            <a:pPr lvl="1"/>
            <a:r>
              <a:rPr lang="nl-NL" noProof="1"/>
              <a:t>Ontwikkeling FTO’s</a:t>
            </a:r>
          </a:p>
          <a:p>
            <a:pPr lvl="1"/>
            <a:r>
              <a:rPr lang="nl-NL" noProof="1"/>
              <a:t>CoP Micro’s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4939894-AC3C-4F73-A811-C18E00CEC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5501" y="1270878"/>
            <a:ext cx="1714500" cy="20764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DE84CDB-A71A-431C-A7B6-B89848CC81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0918" y="2814637"/>
            <a:ext cx="2952750" cy="155257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43CAA68-CEDE-49A0-BC83-C4BDB4FDDC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607" y="292116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95464-9DF6-4260-9E66-F86FDBD1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Landelijke ketenaanpak </a:t>
            </a:r>
          </a:p>
        </p:txBody>
      </p:sp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FF5F6FF7-F362-484F-BBA1-53F51D9458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3157" y="1233152"/>
            <a:ext cx="5001873" cy="281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7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6B118-83A2-4A0D-817C-C6CBD6C1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bron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BA725F-CCC9-4181-B1CA-86949787D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Mislukte regiobijeenkomst Vallei en Veluwe</a:t>
            </a:r>
          </a:p>
          <a:p>
            <a:r>
              <a:rPr lang="nl-NL" sz="2000" dirty="0"/>
              <a:t>Cruciale rol apotheker Bennekom</a:t>
            </a:r>
          </a:p>
          <a:p>
            <a:r>
              <a:rPr lang="nl-NL" sz="2000" dirty="0"/>
              <a:t>Ontwikkeling </a:t>
            </a:r>
            <a:r>
              <a:rPr lang="nl-NL" sz="2000" dirty="0" err="1"/>
              <a:t>FTO’s</a:t>
            </a:r>
            <a:endParaRPr lang="nl-NL" sz="2000" dirty="0"/>
          </a:p>
          <a:p>
            <a:r>
              <a:rPr lang="nl-NL" sz="2000" dirty="0" err="1"/>
              <a:t>Lessons</a:t>
            </a:r>
            <a:r>
              <a:rPr lang="nl-NL" sz="2000" dirty="0"/>
              <a:t> </a:t>
            </a:r>
            <a:r>
              <a:rPr lang="nl-NL" sz="2000" dirty="0" err="1"/>
              <a:t>learned</a:t>
            </a:r>
            <a:endParaRPr lang="nl-NL" sz="2000" dirty="0"/>
          </a:p>
          <a:p>
            <a:pPr lvl="1"/>
            <a:r>
              <a:rPr lang="nl-NL" sz="2000" dirty="0"/>
              <a:t>It takes </a:t>
            </a:r>
            <a:r>
              <a:rPr lang="nl-NL" sz="2000" dirty="0" err="1"/>
              <a:t>two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tango</a:t>
            </a:r>
          </a:p>
          <a:p>
            <a:pPr lvl="1"/>
            <a:r>
              <a:rPr lang="nl-NL" sz="2000" dirty="0"/>
              <a:t>Bewustwording (</a:t>
            </a:r>
            <a:r>
              <a:rPr lang="nl-NL" sz="2000" dirty="0" err="1"/>
              <a:t>lidocaine</a:t>
            </a:r>
            <a:r>
              <a:rPr lang="nl-NL" sz="2000" dirty="0"/>
              <a:t>)</a:t>
            </a:r>
          </a:p>
          <a:p>
            <a:pPr lvl="1"/>
            <a:r>
              <a:rPr lang="nl-NL" sz="2000" dirty="0"/>
              <a:t>Koppeling met stofjes in oppervlaktewater</a:t>
            </a:r>
          </a:p>
          <a:p>
            <a:pPr lvl="1"/>
            <a:r>
              <a:rPr lang="nl-NL" sz="2000" dirty="0"/>
              <a:t>Locatie inleveren medicijnen + regelgeving</a:t>
            </a:r>
          </a:p>
          <a:p>
            <a:pPr lvl="1"/>
            <a:r>
              <a:rPr lang="nl-NL" sz="2000" dirty="0"/>
              <a:t>Spread </a:t>
            </a:r>
            <a:r>
              <a:rPr lang="nl-NL" sz="2000" dirty="0" err="1"/>
              <a:t>the</a:t>
            </a:r>
            <a:r>
              <a:rPr lang="nl-NL" sz="2000" dirty="0"/>
              <a:t> word (papieren zakken service apotheek)</a:t>
            </a:r>
          </a:p>
          <a:p>
            <a:pPr lvl="1"/>
            <a:endParaRPr lang="nl-NL" sz="2000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493994-35D9-4310-9306-A912FE2FC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4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072F730-07B2-4366-8122-5A48586EF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1225" y="506882"/>
            <a:ext cx="3356043" cy="335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7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59ED6-DDBC-409A-95A1-6C3641FA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 de bron van geconcentreerd afvalwater met medicijnen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7F4CC4-C725-4798-A050-087820F61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 err="1"/>
              <a:t>Pharmafilter</a:t>
            </a:r>
            <a:endParaRPr lang="nl-NL" sz="1800" dirty="0"/>
          </a:p>
          <a:p>
            <a:pPr lvl="1"/>
            <a:r>
              <a:rPr lang="nl-NL" sz="1800" dirty="0"/>
              <a:t>Hoe ontstaan</a:t>
            </a:r>
          </a:p>
          <a:p>
            <a:pPr lvl="1"/>
            <a:r>
              <a:rPr lang="nl-NL" sz="1800" dirty="0"/>
              <a:t>Zoeken naar meerwaarde</a:t>
            </a:r>
          </a:p>
          <a:p>
            <a:pPr lvl="1"/>
            <a:r>
              <a:rPr lang="nl-NL" sz="1800" dirty="0"/>
              <a:t>Win </a:t>
            </a:r>
            <a:r>
              <a:rPr lang="nl-NL" sz="1800" dirty="0" err="1"/>
              <a:t>win</a:t>
            </a:r>
            <a:r>
              <a:rPr lang="nl-NL" sz="1800" dirty="0"/>
              <a:t> / balans</a:t>
            </a:r>
          </a:p>
          <a:p>
            <a:pPr lvl="1"/>
            <a:r>
              <a:rPr lang="nl-NL" sz="1800" dirty="0"/>
              <a:t>Huidige stand van zaken</a:t>
            </a:r>
          </a:p>
          <a:p>
            <a:pPr lvl="1"/>
            <a:r>
              <a:rPr lang="nl-NL" sz="1800" dirty="0"/>
              <a:t>Onderzoeken met de TU Delft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1CC3834-89ED-4B6A-BCA7-818AF9852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025" y="1150770"/>
            <a:ext cx="2847975" cy="16002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293C7D4-8116-4D43-BB7C-9FDD6B09E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102" y="2750970"/>
            <a:ext cx="1401796" cy="214120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83B35AF-DA86-4623-91CD-2EC7A24A02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77" y="2987175"/>
            <a:ext cx="24003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8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793A2-CA26-46E7-AABF-0C5180BF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End of pipe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96C8B2-27A5-4771-8C80-7ADF25CEF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Cop</a:t>
            </a:r>
            <a:r>
              <a:rPr lang="nl-NL" dirty="0"/>
              <a:t> micro’s</a:t>
            </a:r>
          </a:p>
          <a:p>
            <a:pPr lvl="1"/>
            <a:r>
              <a:rPr lang="nl-NL" dirty="0"/>
              <a:t>Landelijk en zelfs met België</a:t>
            </a:r>
          </a:p>
          <a:p>
            <a:pPr lvl="1"/>
            <a:r>
              <a:rPr lang="nl-NL" dirty="0"/>
              <a:t>Doel: kennis delen en van elkaar leren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B84B220-92CF-4558-8AF2-C1839CA88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6734" y="835363"/>
            <a:ext cx="2546063" cy="290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70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7DFFD786-E6DC-4FD8-B5DF-0EC324E8B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3549" y="681274"/>
            <a:ext cx="3705900" cy="370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3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GemeenteDelft_Kleuren">
      <a:dk1>
        <a:srgbClr val="000000"/>
      </a:dk1>
      <a:lt1>
        <a:srgbClr val="FFFFFF"/>
      </a:lt1>
      <a:dk2>
        <a:srgbClr val="0077C8"/>
      </a:dk2>
      <a:lt2>
        <a:srgbClr val="C0C0C0"/>
      </a:lt2>
      <a:accent1>
        <a:srgbClr val="002855"/>
      </a:accent1>
      <a:accent2>
        <a:srgbClr val="0077C8"/>
      </a:accent2>
      <a:accent3>
        <a:srgbClr val="A3CBEE"/>
      </a:accent3>
      <a:accent4>
        <a:srgbClr val="2E4837"/>
      </a:accent4>
      <a:accent5>
        <a:srgbClr val="97930E"/>
      </a:accent5>
      <a:accent6>
        <a:srgbClr val="D1DA28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8BD001E-F546-4C49-AC02-EB555FBB44DD}" vid="{9DB7A5E1-FBDF-4747-94DC-CB833BA5A4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Breedbeeld (pc &amp; tv) Gemeente Delft</Template>
  <TotalTime>32</TotalTime>
  <Words>127</Words>
  <Application>Microsoft Office PowerPoint</Application>
  <PresentationFormat>Diavoorstelling (16:9)</PresentationFormat>
  <Paragraphs>31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Van bron tot end of pipe, Ervaringen vanuit verschillende initiatieven</vt:lpstr>
      <vt:lpstr>Vanuit ervaring, op persoonlijke titel</vt:lpstr>
      <vt:lpstr>Landelijke ketenaanpak </vt:lpstr>
      <vt:lpstr>Aan de bron </vt:lpstr>
      <vt:lpstr>Bij de bron van geconcentreerd afvalwater met medicijnen </vt:lpstr>
      <vt:lpstr>End of pipe</vt:lpstr>
      <vt:lpstr>PowerPoint-presentatie</vt:lpstr>
    </vt:vector>
  </TitlesOfParts>
  <Manager>Gemeente Delft</Manager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 bron tot end of pipe</dc:title>
  <dc:subject>Gemeente Delft</dc:subject>
  <dc:creator>Marije Paardekooper</dc:creator>
  <cp:keywords/>
  <dc:description>Gemeente Delft 16:9 - versie 1 - november 2017
Ontwerp: Ontwerpwerk
Template: Ton Persoon</dc:description>
  <cp:lastModifiedBy>Marije Paardekooper</cp:lastModifiedBy>
  <cp:revision>2</cp:revision>
  <dcterms:created xsi:type="dcterms:W3CDTF">2022-11-18T10:20:13Z</dcterms:created>
  <dcterms:modified xsi:type="dcterms:W3CDTF">2022-11-18T10:52:40Z</dcterms:modified>
  <cp:category/>
</cp:coreProperties>
</file>