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1" r:id="rId3"/>
    <p:sldId id="263" r:id="rId4"/>
    <p:sldId id="276" r:id="rId5"/>
    <p:sldId id="277" r:id="rId6"/>
    <p:sldId id="274" r:id="rId7"/>
    <p:sldId id="278" r:id="rId8"/>
    <p:sldId id="279" r:id="rId9"/>
    <p:sldId id="280" r:id="rId10"/>
    <p:sldId id="262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y Struijker Boudier" initials="NS" lastIdx="3" clrIdx="0"/>
  <p:cmAuthor id="1" name="Guido van Leeuwen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0AE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4" autoAdjust="0"/>
    <p:restoredTop sz="65314" autoAdjust="0"/>
  </p:normalViewPr>
  <p:slideViewPr>
    <p:cSldViewPr snapToGrid="0" snapToObjects="1">
      <p:cViewPr varScale="1">
        <p:scale>
          <a:sx n="43" d="100"/>
          <a:sy n="43" d="100"/>
        </p:scale>
        <p:origin x="15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24427-B934-7548-A9C5-A3A2388B808E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374D-6357-3144-B95D-6913F25D34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56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9690-2A62-7C45-9098-25FB1D5B34B8}" type="datetimeFigureOut">
              <a:rPr lang="nl-NL" smtClean="0"/>
              <a:t>13-12-2016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C34F9-0B24-E64B-9168-6A1B230CF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2864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3379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32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4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550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1561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58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785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51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C34F9-0B24-E64B-9168-6A1B230CF89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55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361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11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73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45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59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74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2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59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6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98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391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Op weg naar een goedkoper, toekomst- en klimaatbestending watersysteem.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9E575-C04C-E34B-B1D1-72D553D0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04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9.jpg"/><Relationship Id="rId4" Type="http://schemas.openxmlformats.org/officeDocument/2006/relationships/image" Target="../media/image15.png"/><Relationship Id="rId9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165"/>
            <a:ext cx="9144000" cy="3810000"/>
          </a:xfrm>
          <a:prstGeom prst="rect">
            <a:avLst/>
          </a:prstGeom>
        </p:spPr>
      </p:pic>
      <p:pic>
        <p:nvPicPr>
          <p:cNvPr id="4" name="Afbeelding 3" descr="logo-wit-foot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1" y="2923526"/>
            <a:ext cx="7837986" cy="38386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6058321" y="1860602"/>
            <a:ext cx="2843561" cy="816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600" dirty="0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0005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0864"/>
            <a:ext cx="8229600" cy="81629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1F497D"/>
                </a:solidFill>
              </a:rPr>
              <a:t>Afkoppelen en overstorten?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48863"/>
            <a:ext cx="8229600" cy="4485752"/>
          </a:xfrm>
        </p:spPr>
        <p:txBody>
          <a:bodyPr>
            <a:normAutofit lnSpcReduction="10000"/>
          </a:bodyPr>
          <a:lstStyle/>
          <a:p>
            <a:r>
              <a:rPr lang="nl-NL" sz="2400" dirty="0">
                <a:solidFill>
                  <a:srgbClr val="1F497D"/>
                </a:solidFill>
              </a:rPr>
              <a:t>Wat wordt met projecten overstorten en afkoppelen bedoeld?</a:t>
            </a:r>
          </a:p>
          <a:p>
            <a:pPr lvl="1"/>
            <a:r>
              <a:rPr lang="nl-NL" sz="2200" i="1" dirty="0">
                <a:solidFill>
                  <a:srgbClr val="1F497D"/>
                </a:solidFill>
              </a:rPr>
              <a:t>Het scheiden van hemelwater en rioolwater. </a:t>
            </a:r>
            <a:endParaRPr lang="nl-NL" sz="2200" dirty="0">
              <a:solidFill>
                <a:srgbClr val="1F497D"/>
              </a:solidFill>
            </a:endParaRPr>
          </a:p>
          <a:p>
            <a:pPr lvl="1"/>
            <a:r>
              <a:rPr lang="nl-NL" sz="2200" i="1" dirty="0">
                <a:solidFill>
                  <a:srgbClr val="1F497D"/>
                </a:solidFill>
              </a:rPr>
              <a:t>Het terugdringen van rioolvreemd water</a:t>
            </a:r>
            <a:endParaRPr lang="nl-NL" sz="2200" dirty="0">
              <a:solidFill>
                <a:srgbClr val="1F497D"/>
              </a:solidFill>
            </a:endParaRPr>
          </a:p>
          <a:p>
            <a:pPr lvl="1"/>
            <a:r>
              <a:rPr lang="nl-NL" sz="2200" i="1" dirty="0">
                <a:solidFill>
                  <a:srgbClr val="1F497D"/>
                </a:solidFill>
              </a:rPr>
              <a:t>Het voorkomen of minimaliseren van overstorten</a:t>
            </a:r>
            <a:endParaRPr lang="nl-NL" sz="2200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endParaRPr lang="nl-NL" sz="2400" dirty="0">
              <a:solidFill>
                <a:srgbClr val="1F497D"/>
              </a:solidFill>
            </a:endParaRPr>
          </a:p>
          <a:p>
            <a:r>
              <a:rPr lang="nl-NL" sz="2400" dirty="0">
                <a:solidFill>
                  <a:srgbClr val="1F497D"/>
                </a:solidFill>
              </a:rPr>
              <a:t>Via verschillende projecten doen we als NAD al aan afkoppelen</a:t>
            </a:r>
          </a:p>
          <a:p>
            <a:endParaRPr lang="nl-NL" sz="2400" dirty="0">
              <a:solidFill>
                <a:srgbClr val="1F497D"/>
              </a:solidFill>
            </a:endParaRPr>
          </a:p>
          <a:p>
            <a:r>
              <a:rPr lang="nl-NL" sz="2400" dirty="0">
                <a:solidFill>
                  <a:srgbClr val="1F497D"/>
                </a:solidFill>
              </a:rPr>
              <a:t>BAW-doelen centraal via Uitvoeringsprogramma ’16-’18 </a:t>
            </a:r>
          </a:p>
          <a:p>
            <a:endParaRPr lang="nl-NL" sz="2400" dirty="0">
              <a:solidFill>
                <a:srgbClr val="1F497D"/>
              </a:solidFill>
            </a:endParaRPr>
          </a:p>
          <a:p>
            <a:r>
              <a:rPr lang="nl-NL" sz="2400" dirty="0">
                <a:solidFill>
                  <a:srgbClr val="1F497D"/>
                </a:solidFill>
              </a:rPr>
              <a:t>En toch scherp blijven: </a:t>
            </a:r>
            <a:r>
              <a:rPr lang="nl-NL" sz="2400" i="1" dirty="0">
                <a:solidFill>
                  <a:srgbClr val="1F497D"/>
                </a:solidFill>
              </a:rPr>
              <a:t>doen we nog steeds de goede dingen?</a:t>
            </a:r>
          </a:p>
          <a:p>
            <a:endParaRPr lang="nl-NL" sz="2400" dirty="0">
              <a:solidFill>
                <a:srgbClr val="1F497D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10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6563283" cy="365125"/>
          </a:xfrm>
        </p:spPr>
        <p:txBody>
          <a:bodyPr/>
          <a:lstStyle/>
          <a:p>
            <a:r>
              <a:rPr lang="en-US" dirty="0">
                <a:solidFill>
                  <a:srgbClr val="20AEE4"/>
                </a:solidFill>
              </a:rPr>
              <a:t>Op </a:t>
            </a:r>
            <a:r>
              <a:rPr lang="en-US" dirty="0" err="1">
                <a:solidFill>
                  <a:srgbClr val="20AEE4"/>
                </a:solidFill>
              </a:rPr>
              <a:t>weg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naar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een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goedkoper</a:t>
            </a:r>
            <a:r>
              <a:rPr lang="en-US" dirty="0">
                <a:solidFill>
                  <a:srgbClr val="20AEE4"/>
                </a:solidFill>
              </a:rPr>
              <a:t>, </a:t>
            </a:r>
            <a:r>
              <a:rPr lang="en-US" dirty="0" err="1">
                <a:solidFill>
                  <a:srgbClr val="20AEE4"/>
                </a:solidFill>
              </a:rPr>
              <a:t>toekomst</a:t>
            </a:r>
            <a:r>
              <a:rPr lang="en-US" dirty="0">
                <a:solidFill>
                  <a:srgbClr val="20AEE4"/>
                </a:solidFill>
              </a:rPr>
              <a:t>- en </a:t>
            </a:r>
            <a:r>
              <a:rPr lang="en-US" dirty="0" err="1">
                <a:solidFill>
                  <a:srgbClr val="20AEE4"/>
                </a:solidFill>
              </a:rPr>
              <a:t>klimaatbestending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watersysteem</a:t>
            </a:r>
            <a:endParaRPr lang="nl-NL" dirty="0">
              <a:solidFill>
                <a:srgbClr val="20AEE4"/>
              </a:solidFill>
            </a:endParaRPr>
          </a:p>
        </p:txBody>
      </p:sp>
      <p:pic>
        <p:nvPicPr>
          <p:cNvPr id="6" name="Afbeelding 5" descr="logo-wit-foo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3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2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575264" cy="365125"/>
          </a:xfrm>
        </p:spPr>
        <p:txBody>
          <a:bodyPr/>
          <a:lstStyle/>
          <a:p>
            <a:r>
              <a:rPr lang="en-US" dirty="0">
                <a:solidFill>
                  <a:srgbClr val="20AEE4"/>
                </a:solidFill>
              </a:rPr>
              <a:t>Op </a:t>
            </a:r>
            <a:r>
              <a:rPr lang="en-US" dirty="0" err="1">
                <a:solidFill>
                  <a:srgbClr val="20AEE4"/>
                </a:solidFill>
              </a:rPr>
              <a:t>weg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naar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een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goedkoper</a:t>
            </a:r>
            <a:r>
              <a:rPr lang="en-US" dirty="0">
                <a:solidFill>
                  <a:srgbClr val="20AEE4"/>
                </a:solidFill>
              </a:rPr>
              <a:t>, </a:t>
            </a:r>
            <a:r>
              <a:rPr lang="en-US" dirty="0" err="1">
                <a:solidFill>
                  <a:srgbClr val="20AEE4"/>
                </a:solidFill>
              </a:rPr>
              <a:t>toekomst</a:t>
            </a:r>
            <a:r>
              <a:rPr lang="en-US" dirty="0">
                <a:solidFill>
                  <a:srgbClr val="20AEE4"/>
                </a:solidFill>
              </a:rPr>
              <a:t>- en </a:t>
            </a:r>
            <a:r>
              <a:rPr lang="en-US" dirty="0" err="1">
                <a:solidFill>
                  <a:srgbClr val="20AEE4"/>
                </a:solidFill>
              </a:rPr>
              <a:t>klimaatbestending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watersysteem</a:t>
            </a:r>
            <a:r>
              <a:rPr lang="en-US" dirty="0">
                <a:solidFill>
                  <a:srgbClr val="20AEE4"/>
                </a:solidFill>
              </a:rPr>
              <a:t>.</a:t>
            </a:r>
            <a:endParaRPr lang="nl-NL" dirty="0">
              <a:solidFill>
                <a:srgbClr val="20AEE4"/>
              </a:solidFill>
            </a:endParaRPr>
          </a:p>
        </p:txBody>
      </p:sp>
      <p:pic>
        <p:nvPicPr>
          <p:cNvPr id="8" name="Afbeelding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" y="1126278"/>
            <a:ext cx="9081104" cy="57077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180423" y="897080"/>
            <a:ext cx="3893613" cy="816293"/>
          </a:xfrm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1F497D"/>
                </a:solidFill>
              </a:rPr>
              <a:t>Visie</a:t>
            </a:r>
          </a:p>
        </p:txBody>
      </p:sp>
      <p:pic>
        <p:nvPicPr>
          <p:cNvPr id="7" name="Afbeelding 6" descr="logo-wit-foot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6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0864"/>
            <a:ext cx="8229600" cy="81629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1F497D"/>
                </a:solidFill>
              </a:rPr>
              <a:t>Doelen NAD kortere termijn: 2020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88953"/>
            <a:ext cx="8229600" cy="1485727"/>
          </a:xfrm>
        </p:spPr>
        <p:txBody>
          <a:bodyPr>
            <a:normAutofit/>
          </a:bodyPr>
          <a:lstStyle/>
          <a:p>
            <a:r>
              <a:rPr lang="nl-NL" sz="2000" b="1" dirty="0">
                <a:solidFill>
                  <a:srgbClr val="1F497D"/>
                </a:solidFill>
              </a:rPr>
              <a:t>Kosten</a:t>
            </a:r>
            <a:r>
              <a:rPr lang="nl-NL" sz="2000" dirty="0">
                <a:solidFill>
                  <a:srgbClr val="1F497D"/>
                </a:solidFill>
              </a:rPr>
              <a:t>besparing: € 10 </a:t>
            </a:r>
            <a:r>
              <a:rPr lang="nl-NL" sz="2000" dirty="0" err="1">
                <a:solidFill>
                  <a:srgbClr val="1F497D"/>
                </a:solidFill>
              </a:rPr>
              <a:t>mln</a:t>
            </a:r>
            <a:r>
              <a:rPr lang="nl-NL" sz="2000" dirty="0">
                <a:solidFill>
                  <a:srgbClr val="1F497D"/>
                </a:solidFill>
              </a:rPr>
              <a:t> door samenwerking, € 21 </a:t>
            </a:r>
            <a:r>
              <a:rPr lang="nl-NL" sz="2000" dirty="0" err="1">
                <a:solidFill>
                  <a:srgbClr val="1F497D"/>
                </a:solidFill>
              </a:rPr>
              <a:t>mln</a:t>
            </a:r>
            <a:r>
              <a:rPr lang="nl-NL" sz="2000" dirty="0">
                <a:solidFill>
                  <a:srgbClr val="1F497D"/>
                </a:solidFill>
              </a:rPr>
              <a:t> op eigen kracht</a:t>
            </a:r>
          </a:p>
          <a:p>
            <a:r>
              <a:rPr lang="nl-NL" sz="2000" dirty="0">
                <a:solidFill>
                  <a:srgbClr val="1F497D"/>
                </a:solidFill>
              </a:rPr>
              <a:t>Minimaal handhaven van de huidige </a:t>
            </a:r>
            <a:r>
              <a:rPr lang="nl-NL" sz="2000" b="1" dirty="0">
                <a:solidFill>
                  <a:srgbClr val="1F497D"/>
                </a:solidFill>
              </a:rPr>
              <a:t>kwaliteit</a:t>
            </a:r>
            <a:r>
              <a:rPr lang="nl-NL" sz="2000" dirty="0">
                <a:solidFill>
                  <a:srgbClr val="1F497D"/>
                </a:solidFill>
              </a:rPr>
              <a:t> van dienstverlening</a:t>
            </a:r>
          </a:p>
          <a:p>
            <a:r>
              <a:rPr lang="nl-NL" sz="2000" dirty="0">
                <a:solidFill>
                  <a:srgbClr val="1F497D"/>
                </a:solidFill>
              </a:rPr>
              <a:t>Verminderen van de </a:t>
            </a:r>
            <a:r>
              <a:rPr lang="nl-NL" sz="2000" b="1" dirty="0">
                <a:solidFill>
                  <a:srgbClr val="1F497D"/>
                </a:solidFill>
              </a:rPr>
              <a:t>kwetsbaarheid</a:t>
            </a:r>
            <a:r>
              <a:rPr lang="nl-NL" sz="2000" dirty="0">
                <a:solidFill>
                  <a:srgbClr val="1F497D"/>
                </a:solidFill>
              </a:rPr>
              <a:t> van de keten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3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575264" cy="365125"/>
          </a:xfrm>
        </p:spPr>
        <p:txBody>
          <a:bodyPr/>
          <a:lstStyle/>
          <a:p>
            <a:r>
              <a:rPr lang="en-US" dirty="0">
                <a:solidFill>
                  <a:srgbClr val="20AEE4"/>
                </a:solidFill>
              </a:rPr>
              <a:t>Op </a:t>
            </a:r>
            <a:r>
              <a:rPr lang="en-US" dirty="0" err="1">
                <a:solidFill>
                  <a:srgbClr val="20AEE4"/>
                </a:solidFill>
              </a:rPr>
              <a:t>weg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naar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een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goedkoper</a:t>
            </a:r>
            <a:r>
              <a:rPr lang="en-US" dirty="0">
                <a:solidFill>
                  <a:srgbClr val="20AEE4"/>
                </a:solidFill>
              </a:rPr>
              <a:t>, </a:t>
            </a:r>
            <a:r>
              <a:rPr lang="en-US" dirty="0" err="1">
                <a:solidFill>
                  <a:srgbClr val="20AEE4"/>
                </a:solidFill>
              </a:rPr>
              <a:t>toekomst</a:t>
            </a:r>
            <a:r>
              <a:rPr lang="en-US" dirty="0">
                <a:solidFill>
                  <a:srgbClr val="20AEE4"/>
                </a:solidFill>
              </a:rPr>
              <a:t>- en </a:t>
            </a:r>
            <a:r>
              <a:rPr lang="en-US" dirty="0" err="1">
                <a:solidFill>
                  <a:srgbClr val="20AEE4"/>
                </a:solidFill>
              </a:rPr>
              <a:t>klimaatbestending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watersysteem</a:t>
            </a:r>
            <a:r>
              <a:rPr lang="en-US" dirty="0">
                <a:solidFill>
                  <a:srgbClr val="20AEE4"/>
                </a:solidFill>
              </a:rPr>
              <a:t>.</a:t>
            </a:r>
            <a:endParaRPr lang="nl-NL" dirty="0">
              <a:solidFill>
                <a:srgbClr val="20AEE4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5359"/>
            <a:ext cx="9144000" cy="3009900"/>
          </a:xfrm>
          <a:prstGeom prst="rect">
            <a:avLst/>
          </a:prstGeom>
        </p:spPr>
      </p:pic>
      <p:pic>
        <p:nvPicPr>
          <p:cNvPr id="8" name="Afbeelding 7" descr="logo-wit-foot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10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0864"/>
            <a:ext cx="8229600" cy="81629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1F497D"/>
                </a:solidFill>
              </a:rPr>
              <a:t>Voortgang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4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575264" cy="365125"/>
          </a:xfrm>
        </p:spPr>
        <p:txBody>
          <a:bodyPr/>
          <a:lstStyle/>
          <a:p>
            <a:r>
              <a:rPr lang="en-US" dirty="0">
                <a:solidFill>
                  <a:srgbClr val="20AEE4"/>
                </a:solidFill>
              </a:rPr>
              <a:t>Op </a:t>
            </a:r>
            <a:r>
              <a:rPr lang="en-US" dirty="0" err="1">
                <a:solidFill>
                  <a:srgbClr val="20AEE4"/>
                </a:solidFill>
              </a:rPr>
              <a:t>weg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naar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een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goedkoper</a:t>
            </a:r>
            <a:r>
              <a:rPr lang="en-US" dirty="0">
                <a:solidFill>
                  <a:srgbClr val="20AEE4"/>
                </a:solidFill>
              </a:rPr>
              <a:t>, </a:t>
            </a:r>
            <a:r>
              <a:rPr lang="en-US" dirty="0" err="1">
                <a:solidFill>
                  <a:srgbClr val="20AEE4"/>
                </a:solidFill>
              </a:rPr>
              <a:t>toekomst</a:t>
            </a:r>
            <a:r>
              <a:rPr lang="en-US" dirty="0">
                <a:solidFill>
                  <a:srgbClr val="20AEE4"/>
                </a:solidFill>
              </a:rPr>
              <a:t>- en </a:t>
            </a:r>
            <a:r>
              <a:rPr lang="en-US" dirty="0" err="1">
                <a:solidFill>
                  <a:srgbClr val="20AEE4"/>
                </a:solidFill>
              </a:rPr>
              <a:t>klimaatbestending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watersysteem</a:t>
            </a:r>
            <a:r>
              <a:rPr lang="en-US" dirty="0">
                <a:solidFill>
                  <a:srgbClr val="20AEE4"/>
                </a:solidFill>
              </a:rPr>
              <a:t>.</a:t>
            </a:r>
            <a:endParaRPr lang="nl-NL" dirty="0">
              <a:solidFill>
                <a:srgbClr val="20AEE4"/>
              </a:solidFill>
            </a:endParaRPr>
          </a:p>
        </p:txBody>
      </p:sp>
      <p:pic>
        <p:nvPicPr>
          <p:cNvPr id="8" name="Afbeelding 7" descr="logo-wit-foo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018" y="2733677"/>
            <a:ext cx="2418588" cy="1594866"/>
          </a:xfrm>
          <a:prstGeom prst="round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91" y="2771777"/>
            <a:ext cx="2541270" cy="1524762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8313" y="2562227"/>
            <a:ext cx="2024253" cy="191033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6229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0864"/>
            <a:ext cx="8229600" cy="81629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1F497D"/>
                </a:solidFill>
              </a:rPr>
              <a:t>Kosten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5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575264" cy="365125"/>
          </a:xfrm>
        </p:spPr>
        <p:txBody>
          <a:bodyPr/>
          <a:lstStyle/>
          <a:p>
            <a:r>
              <a:rPr lang="en-US" dirty="0">
                <a:solidFill>
                  <a:srgbClr val="20AEE4"/>
                </a:solidFill>
              </a:rPr>
              <a:t>Op </a:t>
            </a:r>
            <a:r>
              <a:rPr lang="en-US" dirty="0" err="1">
                <a:solidFill>
                  <a:srgbClr val="20AEE4"/>
                </a:solidFill>
              </a:rPr>
              <a:t>weg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naar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een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goedkoper</a:t>
            </a:r>
            <a:r>
              <a:rPr lang="en-US" dirty="0">
                <a:solidFill>
                  <a:srgbClr val="20AEE4"/>
                </a:solidFill>
              </a:rPr>
              <a:t>, </a:t>
            </a:r>
            <a:r>
              <a:rPr lang="en-US" dirty="0" err="1">
                <a:solidFill>
                  <a:srgbClr val="20AEE4"/>
                </a:solidFill>
              </a:rPr>
              <a:t>toekomst</a:t>
            </a:r>
            <a:r>
              <a:rPr lang="en-US" dirty="0">
                <a:solidFill>
                  <a:srgbClr val="20AEE4"/>
                </a:solidFill>
              </a:rPr>
              <a:t>- en </a:t>
            </a:r>
            <a:r>
              <a:rPr lang="en-US" dirty="0" err="1">
                <a:solidFill>
                  <a:srgbClr val="20AEE4"/>
                </a:solidFill>
              </a:rPr>
              <a:t>klimaatbestending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watersysteem</a:t>
            </a:r>
            <a:r>
              <a:rPr lang="en-US" dirty="0">
                <a:solidFill>
                  <a:srgbClr val="20AEE4"/>
                </a:solidFill>
              </a:rPr>
              <a:t>.</a:t>
            </a:r>
            <a:endParaRPr lang="nl-NL" dirty="0">
              <a:solidFill>
                <a:srgbClr val="20AEE4"/>
              </a:solidFill>
            </a:endParaRPr>
          </a:p>
        </p:txBody>
      </p:sp>
      <p:pic>
        <p:nvPicPr>
          <p:cNvPr id="8" name="Afbeelding 7" descr="logo-wit-foo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137" y="1857157"/>
            <a:ext cx="6803726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5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0864"/>
            <a:ext cx="8229600" cy="81629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1F497D"/>
                </a:solidFill>
              </a:rPr>
              <a:t>Kwaliteit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48863"/>
            <a:ext cx="8229600" cy="467261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1F497D"/>
                </a:solidFill>
              </a:rPr>
              <a:t>Duurzame inrichting en gebruik van het afvalwatersysteem</a:t>
            </a:r>
          </a:p>
          <a:p>
            <a:endParaRPr lang="nl-NL" sz="1600" dirty="0">
              <a:solidFill>
                <a:srgbClr val="1F497D"/>
              </a:solidFill>
            </a:endParaRPr>
          </a:p>
          <a:p>
            <a:r>
              <a:rPr lang="nl-NL" sz="2400" dirty="0">
                <a:solidFill>
                  <a:srgbClr val="1F497D"/>
                </a:solidFill>
              </a:rPr>
              <a:t>Samen meten en monitoren (De Groote Lucht)</a:t>
            </a:r>
          </a:p>
          <a:p>
            <a:endParaRPr lang="nl-NL" sz="2400" dirty="0">
              <a:solidFill>
                <a:srgbClr val="1F497D"/>
              </a:solidFill>
            </a:endParaRPr>
          </a:p>
          <a:p>
            <a:endParaRPr lang="nl-NL" sz="2400" dirty="0">
              <a:solidFill>
                <a:srgbClr val="1F497D"/>
              </a:solidFill>
            </a:endParaRPr>
          </a:p>
          <a:p>
            <a:endParaRPr lang="nl-NL" sz="2400" dirty="0">
              <a:solidFill>
                <a:srgbClr val="1F497D"/>
              </a:solidFill>
            </a:endParaRPr>
          </a:p>
          <a:p>
            <a:r>
              <a:rPr lang="nl-NL" sz="2400" dirty="0">
                <a:solidFill>
                  <a:srgbClr val="1F497D"/>
                </a:solidFill>
              </a:rPr>
              <a:t>Basisinventarisatie</a:t>
            </a:r>
          </a:p>
          <a:p>
            <a:r>
              <a:rPr lang="nl-NL" sz="2400" dirty="0">
                <a:solidFill>
                  <a:srgbClr val="1F497D"/>
                </a:solidFill>
              </a:rPr>
              <a:t>Extern expertise + capaciteit gezocht voor volgende stap</a:t>
            </a:r>
          </a:p>
          <a:p>
            <a:r>
              <a:rPr lang="nl-NL" sz="2400" dirty="0">
                <a:solidFill>
                  <a:srgbClr val="1F497D"/>
                </a:solidFill>
              </a:rPr>
              <a:t>Marktconsultatie t.b.v. monitoringsstrategie </a:t>
            </a:r>
            <a:r>
              <a:rPr lang="nl-NL" sz="22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nl-NL" sz="24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kennis + kwaliteit</a:t>
            </a:r>
          </a:p>
          <a:p>
            <a:r>
              <a:rPr lang="nl-NL" sz="24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Monitoringstrategie 1</a:t>
            </a:r>
            <a:r>
              <a:rPr lang="nl-NL" sz="2400" baseline="300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nl-NL" sz="24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kwartaal 2017 gereed</a:t>
            </a:r>
            <a:endParaRPr lang="nl-NL" sz="2400" dirty="0">
              <a:solidFill>
                <a:srgbClr val="1F497D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6</a:t>
            </a:fld>
            <a:endParaRPr lang="nl-NL"/>
          </a:p>
        </p:txBody>
      </p:sp>
      <p:pic>
        <p:nvPicPr>
          <p:cNvPr id="8" name="Afbeelding 7" descr="logo-wit-foo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349692"/>
            <a:ext cx="1336921" cy="93027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107" y="3175002"/>
            <a:ext cx="1332000" cy="1279654"/>
          </a:xfrm>
          <a:prstGeom prst="round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093" y="3263167"/>
            <a:ext cx="1332000" cy="1103324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805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0864"/>
            <a:ext cx="8229600" cy="81629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1F497D"/>
                </a:solidFill>
              </a:rPr>
              <a:t>Kwetsbaarheid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48863"/>
            <a:ext cx="8229600" cy="467261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1F497D"/>
                </a:solidFill>
              </a:rPr>
              <a:t>Personele kwetsbaarheid </a:t>
            </a:r>
          </a:p>
          <a:p>
            <a:r>
              <a:rPr lang="en-US" sz="2400" dirty="0">
                <a:solidFill>
                  <a:srgbClr val="1F497D"/>
                </a:solidFill>
              </a:rPr>
              <a:t>NAD: </a:t>
            </a:r>
            <a:r>
              <a:rPr lang="en-US" sz="2400" dirty="0" err="1">
                <a:solidFill>
                  <a:srgbClr val="1F497D"/>
                </a:solidFill>
              </a:rPr>
              <a:t>capaciteit</a:t>
            </a:r>
            <a:r>
              <a:rPr lang="en-US" sz="2400" dirty="0">
                <a:solidFill>
                  <a:srgbClr val="1F497D"/>
                </a:solidFill>
              </a:rPr>
              <a:t> en </a:t>
            </a:r>
            <a:r>
              <a:rPr lang="en-US" sz="2400" dirty="0" err="1">
                <a:solidFill>
                  <a:srgbClr val="1F497D"/>
                </a:solidFill>
              </a:rPr>
              <a:t>werkdruk</a:t>
            </a:r>
            <a:r>
              <a:rPr lang="en-US" sz="2400" dirty="0">
                <a:solidFill>
                  <a:srgbClr val="1F497D"/>
                </a:solidFill>
              </a:rPr>
              <a:t>? </a:t>
            </a:r>
          </a:p>
          <a:p>
            <a:endParaRPr lang="en-US" sz="2400" dirty="0">
              <a:solidFill>
                <a:srgbClr val="1F497D"/>
              </a:solidFill>
            </a:endParaRPr>
          </a:p>
          <a:p>
            <a:r>
              <a:rPr lang="en-US" sz="2400" dirty="0" err="1">
                <a:solidFill>
                  <a:srgbClr val="1F497D"/>
                </a:solidFill>
              </a:rPr>
              <a:t>Branchestandaard</a:t>
            </a:r>
            <a:endParaRPr lang="en-US" sz="2400" dirty="0">
              <a:solidFill>
                <a:srgbClr val="1F497D"/>
              </a:solidFill>
            </a:endParaRPr>
          </a:p>
          <a:p>
            <a:pPr lvl="1"/>
            <a:r>
              <a:rPr lang="en-US" sz="2000" dirty="0">
                <a:solidFill>
                  <a:srgbClr val="1F497D"/>
                </a:solidFill>
              </a:rPr>
              <a:t>Wat is </a:t>
            </a:r>
            <a:r>
              <a:rPr lang="en-US" sz="2000" dirty="0" err="1">
                <a:solidFill>
                  <a:srgbClr val="1F497D"/>
                </a:solidFill>
              </a:rPr>
              <a:t>er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nodig</a:t>
            </a:r>
            <a:r>
              <a:rPr lang="en-US" sz="2000" dirty="0">
                <a:solidFill>
                  <a:srgbClr val="1F497D"/>
                </a:solidFill>
              </a:rPr>
              <a:t> om de </a:t>
            </a:r>
            <a:r>
              <a:rPr lang="en-US" sz="2000" dirty="0" err="1">
                <a:solidFill>
                  <a:srgbClr val="1F497D"/>
                </a:solidFill>
              </a:rPr>
              <a:t>watertaken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uit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te</a:t>
            </a:r>
            <a:r>
              <a:rPr lang="en-US" sz="2000" dirty="0">
                <a:solidFill>
                  <a:srgbClr val="1F497D"/>
                </a:solidFill>
              </a:rPr>
              <a:t> (</a:t>
            </a:r>
            <a:r>
              <a:rPr lang="en-US" sz="2000" dirty="0" err="1">
                <a:solidFill>
                  <a:srgbClr val="1F497D"/>
                </a:solidFill>
              </a:rPr>
              <a:t>kunnen</a:t>
            </a:r>
            <a:r>
              <a:rPr lang="en-US" sz="2000" dirty="0">
                <a:solidFill>
                  <a:srgbClr val="1F497D"/>
                </a:solidFill>
              </a:rPr>
              <a:t>) </a:t>
            </a:r>
            <a:r>
              <a:rPr lang="en-US" sz="2000" dirty="0" err="1">
                <a:solidFill>
                  <a:srgbClr val="1F497D"/>
                </a:solidFill>
              </a:rPr>
              <a:t>voeren</a:t>
            </a:r>
            <a:r>
              <a:rPr lang="en-US" sz="2000" dirty="0">
                <a:solidFill>
                  <a:srgbClr val="1F497D"/>
                </a:solidFill>
              </a:rPr>
              <a:t>?</a:t>
            </a:r>
          </a:p>
          <a:p>
            <a:pPr lvl="1"/>
            <a:r>
              <a:rPr lang="en-US" sz="2000" dirty="0" err="1">
                <a:solidFill>
                  <a:srgbClr val="1F497D"/>
                </a:solidFill>
              </a:rPr>
              <a:t>Totaalbeeld</a:t>
            </a:r>
            <a:r>
              <a:rPr lang="en-US" sz="2000" dirty="0">
                <a:solidFill>
                  <a:srgbClr val="1F497D"/>
                </a:solidFill>
              </a:rPr>
              <a:t> van </a:t>
            </a:r>
            <a:r>
              <a:rPr lang="en-US" sz="2000" dirty="0" err="1">
                <a:solidFill>
                  <a:srgbClr val="1F497D"/>
                </a:solidFill>
              </a:rPr>
              <a:t>kennis</a:t>
            </a:r>
            <a:r>
              <a:rPr lang="en-US" sz="2000" dirty="0">
                <a:solidFill>
                  <a:srgbClr val="1F497D"/>
                </a:solidFill>
              </a:rPr>
              <a:t> en </a:t>
            </a:r>
            <a:r>
              <a:rPr lang="en-US" sz="2000" dirty="0" err="1">
                <a:solidFill>
                  <a:srgbClr val="1F497D"/>
                </a:solidFill>
              </a:rPr>
              <a:t>competenties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err="1">
                <a:solidFill>
                  <a:srgbClr val="1F497D"/>
                </a:solidFill>
              </a:rPr>
              <a:t>binnen</a:t>
            </a:r>
            <a:r>
              <a:rPr lang="en-US" sz="2000" dirty="0">
                <a:solidFill>
                  <a:srgbClr val="1F497D"/>
                </a:solidFill>
              </a:rPr>
              <a:t> NAD-partners</a:t>
            </a:r>
          </a:p>
          <a:p>
            <a:pPr lvl="1"/>
            <a:r>
              <a:rPr lang="en-US" sz="2000" dirty="0" err="1">
                <a:solidFill>
                  <a:srgbClr val="1F497D"/>
                </a:solidFill>
              </a:rPr>
              <a:t>Opsporen</a:t>
            </a:r>
            <a:r>
              <a:rPr lang="en-US" sz="2000" dirty="0">
                <a:solidFill>
                  <a:srgbClr val="1F497D"/>
                </a:solidFill>
              </a:rPr>
              <a:t> van </a:t>
            </a:r>
            <a:r>
              <a:rPr lang="en-US" sz="2000" dirty="0" err="1">
                <a:solidFill>
                  <a:srgbClr val="1F497D"/>
                </a:solidFill>
              </a:rPr>
              <a:t>lacunes</a:t>
            </a:r>
            <a:r>
              <a:rPr lang="en-US" sz="2000" dirty="0">
                <a:solidFill>
                  <a:srgbClr val="1F497D"/>
                </a:solidFill>
              </a:rPr>
              <a:t> en </a:t>
            </a:r>
            <a:r>
              <a:rPr lang="en-US" sz="2000" dirty="0" err="1">
                <a:solidFill>
                  <a:srgbClr val="1F497D"/>
                </a:solidFill>
              </a:rPr>
              <a:t>kwetsbaarheden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1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sz="1800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elkaar</a:t>
            </a:r>
            <a:r>
              <a:rPr lang="en-US" sz="1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helpen</a:t>
            </a:r>
            <a:r>
              <a:rPr lang="en-US" sz="1800" dirty="0">
                <a:solidFill>
                  <a:srgbClr val="1F497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n-US" sz="2400" dirty="0">
              <a:solidFill>
                <a:srgbClr val="1F49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solidFill>
                  <a:srgbClr val="1F497D"/>
                </a:solidFill>
              </a:rPr>
              <a:t>Kennisscan (individueel)</a:t>
            </a:r>
          </a:p>
          <a:p>
            <a:r>
              <a:rPr lang="nl-NL" sz="2400" dirty="0">
                <a:solidFill>
                  <a:srgbClr val="1F497D"/>
                </a:solidFill>
              </a:rPr>
              <a:t>Interviews in kleine groepen</a:t>
            </a:r>
          </a:p>
          <a:p>
            <a:r>
              <a:rPr lang="nl-NL" sz="2400" dirty="0">
                <a:solidFill>
                  <a:srgbClr val="1F497D"/>
                </a:solidFill>
              </a:rPr>
              <a:t>Eind 2016: eerste analyse (anoniem)</a:t>
            </a:r>
          </a:p>
          <a:p>
            <a:endParaRPr lang="nl-NL" sz="2000" dirty="0">
              <a:solidFill>
                <a:srgbClr val="1F497D"/>
              </a:solidFill>
            </a:endParaRPr>
          </a:p>
          <a:p>
            <a:endParaRPr lang="nl-NL" sz="2000" dirty="0">
              <a:solidFill>
                <a:srgbClr val="1F497D"/>
              </a:solidFill>
            </a:endParaRPr>
          </a:p>
          <a:p>
            <a:endParaRPr lang="nl-NL" sz="2400" dirty="0">
              <a:solidFill>
                <a:srgbClr val="1F497D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7</a:t>
            </a:fld>
            <a:endParaRPr lang="nl-NL"/>
          </a:p>
        </p:txBody>
      </p:sp>
      <p:pic>
        <p:nvPicPr>
          <p:cNvPr id="8" name="Afbeelding 7" descr="logo-wit-foo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268" y="1633537"/>
            <a:ext cx="1795463" cy="179546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1F497D"/>
                </a:solidFill>
              </a:rPr>
              <a:t>Algemeen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Communicatie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Financieel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6367346" cy="50165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>
                <a:solidFill>
                  <a:srgbClr val="20AEE4"/>
                </a:solidFill>
              </a:rPr>
              <a:t>p </a:t>
            </a:r>
            <a:r>
              <a:rPr lang="en-US" dirty="0" err="1">
                <a:solidFill>
                  <a:srgbClr val="20AEE4"/>
                </a:solidFill>
              </a:rPr>
              <a:t>weg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naar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een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goedkoper</a:t>
            </a:r>
            <a:r>
              <a:rPr lang="en-US" dirty="0">
                <a:solidFill>
                  <a:srgbClr val="20AEE4"/>
                </a:solidFill>
              </a:rPr>
              <a:t>, </a:t>
            </a:r>
            <a:r>
              <a:rPr lang="en-US" dirty="0" err="1">
                <a:solidFill>
                  <a:srgbClr val="20AEE4"/>
                </a:solidFill>
              </a:rPr>
              <a:t>toekomst</a:t>
            </a:r>
            <a:r>
              <a:rPr lang="en-US" dirty="0">
                <a:solidFill>
                  <a:srgbClr val="20AEE4"/>
                </a:solidFill>
              </a:rPr>
              <a:t>- en </a:t>
            </a:r>
            <a:r>
              <a:rPr lang="en-US" dirty="0" err="1">
                <a:solidFill>
                  <a:srgbClr val="20AEE4"/>
                </a:solidFill>
              </a:rPr>
              <a:t>klimaatbestending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watersysteem</a:t>
            </a:r>
            <a:endParaRPr lang="nl-NL" dirty="0">
              <a:solidFill>
                <a:srgbClr val="20AEE4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8</a:t>
            </a:fld>
            <a:endParaRPr lang="nl-NL"/>
          </a:p>
        </p:txBody>
      </p:sp>
      <p:pic>
        <p:nvPicPr>
          <p:cNvPr id="8" name="Afbeelding 7" descr="logo-wit-foo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54" y="4074902"/>
            <a:ext cx="1785603" cy="104400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4500" y="3416491"/>
            <a:ext cx="2017461" cy="1316823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231704"/>
            <a:ext cx="2561250" cy="1440000"/>
          </a:xfrm>
          <a:prstGeom prst="round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1137" y="5527350"/>
            <a:ext cx="2409825" cy="581025"/>
          </a:xfrm>
          <a:prstGeom prst="rect">
            <a:avLst/>
          </a:prstGeom>
        </p:spPr>
      </p:pic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726413"/>
              </p:ext>
            </p:extLst>
          </p:nvPr>
        </p:nvGraphicFramePr>
        <p:xfrm>
          <a:off x="6444777" y="2539318"/>
          <a:ext cx="2350445" cy="2264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8" imgW="6010092" imgH="5791074" progId="Excel.Sheet.12">
                  <p:embed/>
                </p:oleObj>
              </mc:Choice>
              <mc:Fallback>
                <p:oleObj name="Worksheet" r:id="rId8" imgW="6010092" imgH="5791074" progId="Excel.Sheet.12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4777" y="2539318"/>
                        <a:ext cx="2350445" cy="2264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Afbeelding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0" y="2261366"/>
            <a:ext cx="1656696" cy="1197296"/>
          </a:xfrm>
          <a:prstGeom prst="round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0591" y="4580342"/>
            <a:ext cx="2062308" cy="1342726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183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40864"/>
            <a:ext cx="8229600" cy="816293"/>
          </a:xfrm>
        </p:spPr>
        <p:txBody>
          <a:bodyPr>
            <a:noAutofit/>
          </a:bodyPr>
          <a:lstStyle/>
          <a:p>
            <a:pPr algn="l"/>
            <a:r>
              <a:rPr lang="nl-NL" sz="3600" dirty="0">
                <a:solidFill>
                  <a:srgbClr val="1F497D"/>
                </a:solidFill>
              </a:rPr>
              <a:t>Uitdagingen 2017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9E575-C04C-E34B-B1D1-72D553D06D74}" type="slidenum">
              <a:rPr lang="nl-NL" smtClean="0"/>
              <a:t>9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6491401" cy="365125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>
                <a:solidFill>
                  <a:srgbClr val="20AEE4"/>
                </a:solidFill>
              </a:rPr>
              <a:t>p </a:t>
            </a:r>
            <a:r>
              <a:rPr lang="en-US" dirty="0" err="1">
                <a:solidFill>
                  <a:srgbClr val="20AEE4"/>
                </a:solidFill>
              </a:rPr>
              <a:t>weg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naar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een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goedkoper</a:t>
            </a:r>
            <a:r>
              <a:rPr lang="en-US" dirty="0">
                <a:solidFill>
                  <a:srgbClr val="20AEE4"/>
                </a:solidFill>
              </a:rPr>
              <a:t>, </a:t>
            </a:r>
            <a:r>
              <a:rPr lang="en-US" dirty="0" err="1">
                <a:solidFill>
                  <a:srgbClr val="20AEE4"/>
                </a:solidFill>
              </a:rPr>
              <a:t>toekomst</a:t>
            </a:r>
            <a:r>
              <a:rPr lang="en-US" dirty="0">
                <a:solidFill>
                  <a:srgbClr val="20AEE4"/>
                </a:solidFill>
              </a:rPr>
              <a:t>- en </a:t>
            </a:r>
            <a:r>
              <a:rPr lang="en-US" dirty="0" err="1">
                <a:solidFill>
                  <a:srgbClr val="20AEE4"/>
                </a:solidFill>
              </a:rPr>
              <a:t>klimaatbestending</a:t>
            </a:r>
            <a:r>
              <a:rPr lang="en-US" dirty="0">
                <a:solidFill>
                  <a:srgbClr val="20AEE4"/>
                </a:solidFill>
              </a:rPr>
              <a:t> </a:t>
            </a:r>
            <a:r>
              <a:rPr lang="en-US" dirty="0" err="1">
                <a:solidFill>
                  <a:srgbClr val="20AEE4"/>
                </a:solidFill>
              </a:rPr>
              <a:t>watersysteem</a:t>
            </a:r>
            <a:endParaRPr lang="nl-NL" dirty="0">
              <a:solidFill>
                <a:srgbClr val="20AEE4"/>
              </a:solidFill>
            </a:endParaRPr>
          </a:p>
        </p:txBody>
      </p:sp>
      <p:pic>
        <p:nvPicPr>
          <p:cNvPr id="8" name="Afbeelding 7" descr="logo-wit-foot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102" y="43633"/>
            <a:ext cx="1006324" cy="86003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96" y="2396548"/>
            <a:ext cx="2553752" cy="1440000"/>
          </a:xfrm>
          <a:prstGeom prst="roundRect">
            <a:avLst/>
          </a:prstGeom>
        </p:spPr>
      </p:pic>
      <p:pic>
        <p:nvPicPr>
          <p:cNvPr id="12" name="Picture 11" descr="http://www.mixitup.nl/wp-content/uploads/2011/11/Weegschaal-gr-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5308" y="2107810"/>
            <a:ext cx="128495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935" y="2433259"/>
            <a:ext cx="2163937" cy="1440000"/>
          </a:xfrm>
          <a:prstGeom prst="round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5776" y="4514325"/>
            <a:ext cx="2367123" cy="1440000"/>
          </a:xfrm>
          <a:prstGeom prst="round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3774" y="4514325"/>
            <a:ext cx="2240000" cy="144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2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5813</TotalTime>
  <Words>290</Words>
  <Application>Microsoft Office PowerPoint</Application>
  <PresentationFormat>Diavoorstelling (4:3)</PresentationFormat>
  <Paragraphs>74</Paragraphs>
  <Slides>10</Slides>
  <Notes>9</Notes>
  <HiddenSlides>1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Office-thema</vt:lpstr>
      <vt:lpstr>Worksheet</vt:lpstr>
      <vt:lpstr>PowerPoint-presentatie</vt:lpstr>
      <vt:lpstr>Visie</vt:lpstr>
      <vt:lpstr>Doelen NAD kortere termijn: 2020</vt:lpstr>
      <vt:lpstr>Voortgang</vt:lpstr>
      <vt:lpstr>Kosten</vt:lpstr>
      <vt:lpstr>Kwaliteit</vt:lpstr>
      <vt:lpstr>Kwetsbaarheid</vt:lpstr>
      <vt:lpstr>Algemeen</vt:lpstr>
      <vt:lpstr>Uitdagingen 2017</vt:lpstr>
      <vt:lpstr>Afkoppelen en overstorten?</vt:lpstr>
    </vt:vector>
  </TitlesOfParts>
  <Company>Buro Boudier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Guido van Leeuwen</dc:creator>
  <cp:lastModifiedBy>Ester de Bever</cp:lastModifiedBy>
  <cp:revision>89</cp:revision>
  <dcterms:created xsi:type="dcterms:W3CDTF">2016-06-02T14:56:49Z</dcterms:created>
  <dcterms:modified xsi:type="dcterms:W3CDTF">2016-12-13T15:49:26Z</dcterms:modified>
</cp:coreProperties>
</file>