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2.xml" ContentType="application/inkml+xml"/>
  <Override PartName="/ppt/ink/ink3.xml" ContentType="application/inkml+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0"/>
  </p:notesMasterIdLst>
  <p:sldIdLst>
    <p:sldId id="256" r:id="rId5"/>
    <p:sldId id="331" r:id="rId6"/>
    <p:sldId id="257" r:id="rId7"/>
    <p:sldId id="327" r:id="rId8"/>
    <p:sldId id="330" r:id="rId9"/>
    <p:sldId id="301" r:id="rId10"/>
    <p:sldId id="326" r:id="rId11"/>
    <p:sldId id="323" r:id="rId12"/>
    <p:sldId id="338" r:id="rId13"/>
    <p:sldId id="339" r:id="rId14"/>
    <p:sldId id="271" r:id="rId15"/>
    <p:sldId id="324" r:id="rId16"/>
    <p:sldId id="340" r:id="rId17"/>
    <p:sldId id="281" r:id="rId18"/>
    <p:sldId id="260" r:id="rId19"/>
    <p:sldId id="303" r:id="rId20"/>
    <p:sldId id="307" r:id="rId21"/>
    <p:sldId id="280" r:id="rId22"/>
    <p:sldId id="282" r:id="rId23"/>
    <p:sldId id="261" r:id="rId24"/>
    <p:sldId id="275" r:id="rId25"/>
    <p:sldId id="283" r:id="rId26"/>
    <p:sldId id="262" r:id="rId27"/>
    <p:sldId id="302" r:id="rId28"/>
    <p:sldId id="284" r:id="rId29"/>
    <p:sldId id="263" r:id="rId30"/>
    <p:sldId id="294" r:id="rId31"/>
    <p:sldId id="311" r:id="rId32"/>
    <p:sldId id="286" r:id="rId33"/>
    <p:sldId id="320" r:id="rId34"/>
    <p:sldId id="287" r:id="rId35"/>
    <p:sldId id="266" r:id="rId36"/>
    <p:sldId id="342" r:id="rId37"/>
    <p:sldId id="341" r:id="rId38"/>
    <p:sldId id="309" r:id="rId39"/>
    <p:sldId id="328" r:id="rId40"/>
    <p:sldId id="259" r:id="rId41"/>
    <p:sldId id="316" r:id="rId42"/>
    <p:sldId id="332" r:id="rId43"/>
    <p:sldId id="333" r:id="rId44"/>
    <p:sldId id="334" r:id="rId45"/>
    <p:sldId id="335" r:id="rId46"/>
    <p:sldId id="336" r:id="rId47"/>
    <p:sldId id="308" r:id="rId48"/>
    <p:sldId id="318" r:id="rId49"/>
    <p:sldId id="329" r:id="rId50"/>
    <p:sldId id="299" r:id="rId51"/>
    <p:sldId id="273" r:id="rId52"/>
    <p:sldId id="304" r:id="rId53"/>
    <p:sldId id="306" r:id="rId54"/>
    <p:sldId id="270" r:id="rId55"/>
    <p:sldId id="269" r:id="rId56"/>
    <p:sldId id="292" r:id="rId57"/>
    <p:sldId id="291" r:id="rId58"/>
    <p:sldId id="290" r:id="rId5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224186C-CA57-E791-0834-D3EFAB181320}" name="Mees Arkesteijn" initials="MA" userId="S::mees.arkesteijn@delen.natuurlijktalent.nl::c1547742-ec99-46e3-9dab-6eae266e40d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4DB475-EE24-49AC-8177-831F3B1BB41D}" v="756" dt="2023-03-10T14:21:16.769"/>
    <p1510:client id="{0C4BDCB3-7361-4240-8D37-B9EB31BBE435}" v="1" dt="2023-03-10T09:02:46.315"/>
    <p1510:client id="{16C29909-4FB4-46D4-9956-F3526636746C}" v="28" dt="2023-02-24T14:28:37.788"/>
    <p1510:client id="{171DB2B4-2E13-46EA-8760-F0CB29A38EB3}" v="39" dt="2023-03-14T08:15:05.319"/>
    <p1510:client id="{19B6BB89-3312-4FE1-B44A-9C2D803120DE}" v="15" dt="2023-03-07T09:13:11.293"/>
    <p1510:client id="{1C3D8244-805C-4559-80C0-3801516F90D4}" v="54" dt="2023-03-21T09:44:09.778"/>
    <p1510:client id="{1E296948-3C46-49BB-A778-EE9EA5483DB7}" v="24" dt="2023-03-10T10:17:38.710"/>
    <p1510:client id="{3203D4F2-7811-4431-BBF0-700055D0EA94}" v="107" dt="2023-03-07T10:06:08.872"/>
    <p1510:client id="{3A162059-6F78-31F1-0115-79CAE1F583E4}" v="3" dt="2023-03-31T11:14:51.254"/>
    <p1510:client id="{3CA75880-564D-4793-B680-CC443AF11D28}" v="94" dt="2023-03-22T20:18:08.431"/>
    <p1510:client id="{48B439D5-8317-422A-A114-8C8449C63C9C}" v="28" dt="2023-02-24T16:55:35.325"/>
    <p1510:client id="{4A559DF2-CB63-B62C-1A3C-8190EBE21889}" v="16" dt="2023-03-31T12:18:42.114"/>
    <p1510:client id="{4C4BA950-9AF0-4192-9D4C-8F8EF84ED4C4}" v="8" dt="2023-03-03T13:13:14.261"/>
    <p1510:client id="{4E4D865D-BEF7-45FD-B18C-D8DB0721FA58}" v="11" dt="2023-03-03T14:32:26.131"/>
    <p1510:client id="{53729670-A3F2-4C0B-B002-9844F55DB2A1}" v="826" dt="2023-03-10T14:39:37.234"/>
    <p1510:client id="{55CC483C-C03A-4C91-8018-CCED21E5AFA3}" v="382" dt="2023-03-03T10:19:24.191"/>
    <p1510:client id="{5B675BB8-D1EC-4C0E-B2F7-473AA964BB71}" v="3" dt="2024-01-11T09:46:30.583"/>
    <p1510:client id="{5B7DAC00-5C5D-8AB4-2B27-241882E32E45}" v="89" dt="2023-03-06T13:53:39.617"/>
    <p1510:client id="{713C75B0-A68C-4CA5-B328-E7DA360D2DC4}" v="7" dt="2023-03-21T09:39:54.248"/>
    <p1510:client id="{80F2B8CC-C66E-467E-9D62-04D3E823ACE3}" v="48" dt="2023-03-10T14:10:28.178"/>
    <p1510:client id="{88CFFB40-804A-DB3E-0485-3FF7959640AD}" v="368" dt="2023-03-06T14:08:50.135"/>
    <p1510:client id="{8A8C6413-3A59-4528-9988-1DE27A164AB5}" v="2" dt="2023-03-22T18:11:07.744"/>
    <p1510:client id="{9929EC61-43FA-40AA-820E-003253C948DD}" v="861" dt="2023-03-10T13:55:59.137"/>
    <p1510:client id="{A154C1F7-85FC-4582-AECF-AFF5457C498D}" v="61" dt="2023-03-23T14:17:47.531"/>
    <p1510:client id="{A5177A80-CB20-4BB3-B308-A0D9F5A70293}" v="97" dt="2023-03-15T15:52:40.802"/>
    <p1510:client id="{ACAB25D2-6DE2-42AB-A63A-419C17E4C195}" v="2" dt="2023-03-03T12:02:30.958"/>
    <p1510:client id="{BA7B01AB-9D13-CCDC-2749-50D6B5EF40A8}" v="1010" dt="2023-03-10T14:37:50.504"/>
    <p1510:client id="{BB746C06-3F06-483D-8743-143DCC4DE9C3}" v="10" dt="2023-03-31T11:27:02.969"/>
    <p1510:client id="{BF301085-8D04-4AE7-A696-3307D4674DED}" v="7" dt="2023-03-10T14:22:22.327"/>
    <p1510:client id="{C80DB108-A5E5-4E3D-9E92-F9D58ADBCE24}" v="691" dt="2023-03-03T14:55:21.846"/>
    <p1510:client id="{C96187B9-6236-4698-B34E-233F996CE97C}" v="590" dt="2023-03-10T10:14:59.174"/>
    <p1510:client id="{CF778B1E-FC13-4D3E-A7D7-40804B4C07A8}" v="8" dt="2023-03-03T13:47:15.674"/>
    <p1510:client id="{D16030AE-7D21-4924-2EB1-59CEE98DBCD0}" v="182" dt="2023-03-31T12:28:22.496"/>
    <p1510:client id="{D76793DE-13ED-4D58-94A4-FD62E96D81A6}" v="159" dt="2023-03-03T12:34:40.395"/>
    <p1510:client id="{DED20C52-1F27-1836-3614-6C51624918E1}" v="72" dt="2023-03-06T14:12:22.290"/>
    <p1510:client id="{E072F9D4-5B24-D00C-62D1-CD9B858C7CAC}" v="100" dt="2023-03-03T14:40:38.037"/>
    <p1510:client id="{EB372EF5-872F-4E4A-87A8-50CD296D5E6D}" v="150" dt="2023-03-22T22:20:56.143"/>
    <p1510:client id="{F3EA1250-3034-445E-9108-57566477B555}" v="46" dt="2023-03-03T10:08:28.033"/>
    <p1510:client id="{F52AA408-6CE5-4809-AD99-2FFF5EDA34D4}" v="192" dt="2023-03-03T13:27:38.061"/>
    <p1510:client id="{F5A569B3-3B71-492B-BE32-034F78FCB30E}" v="746" dt="2023-03-10T10:49:05.179"/>
    <p1510:client id="{F8E65A9F-17A2-4A9E-937B-FB0C520B3052}" v="11" dt="2023-03-22T20:07:03.355"/>
    <p1510:client id="{F9ED78DF-DF75-4F96-AE0D-D767228ED045}" v="12" dt="2023-03-10T10:24:13.434"/>
    <p1510:client id="{FCAC00A0-9B1D-48A5-91B9-39AA3E61C57E}" v="1" dt="2023-03-15T15:27:31.979"/>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22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8/10/relationships/authors" Target="authors.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3T14:09:17.220"/>
    </inkml:context>
    <inkml:brush xml:id="br0">
      <inkml:brushProperty name="width" value="0.05" units="cm"/>
      <inkml:brushProperty name="height" value="0.05" units="cm"/>
    </inkml:brush>
  </inkml:definitions>
  <inkml:trace contextRef="#ctx0" brushRef="#br0">1891 74 24575,'0'1'0,"0"0"0,0-1 0,0 1 0,0 1 0,0-1 0,0 0 0,0 0 0,0 0 0,0 0 0,0 0 0,-1 0 0,1 0 0,-1 0 0,1 0 0,0 0 0,-1 0 0,0 0 0,1 0 0,0 0 0,0 0 0,-2 0 0,-19 1 0,14-2 0,-90-1 0,-340-11 0,259 4 0,1 10 0,0 8 0,-269 54 0,418-58 0,-1 1 0,1 3 0,0 0 0,1 3 0,-1 0 0,2 1 0,0 3 0,-39 30 0,60-42 0,-1 0 0,1 0 0,0 1 0,1-1 0,-1 2 0,1-1 0,1 0 0,-1 1 0,1-1 0,-1 1 0,-3 14 0,6-14 0,0-2 0,0 1 0,0-1 0,1 1 0,0 0 0,0-1 0,0 2 0,1-2 0,0 1 0,0-1 0,0 0 0,0 1 0,1-1 0,0 1 0,0-1 0,4 9 0,4 4 0,1-1 0,1 1 0,0-2 0,1-1 0,26 27 0,-12-17 0,0-3 0,42 28 0,-40-34 0,1-1 0,0 0 0,32 8 0,99 24 0,-133-40 0,50 10 0,1-3 0,0-4 0,96-3 0,239-30 0,-132-1 0,347 21 0,-125 5 0,-94-6 0,200-3 0,-202-3 0,420-1 0,-249 3 0,-456 7 0,331-12 0,473-5 0,-625 19 0,314 9 0,-61 0 0,-210-7 0,695-11 0,-337-34 0,-407 32 0,499-25 0,-6 44 0,-598 1 0,585-5 0,-190 21 0,-466-15 0,104-2 0,-143-6 0,140 8 0,226 0 0,-58-20 0,-38-14 0,-279 12 0,-1-2 0,129-46 0,-136 36 0,-35 14 0,1-2 0,32-17 0,-61 27 0,1 0 0,-1 0 0,0-1 0,0 1 0,0 0 0,0-1 0,0 2 0,0-2 0,-1 0 0,1 1 0,0-1 0,0 0 0,-1 1 0,1 0 0,-1-1 0,1 0 0,-1 0 0,0 0 0,1 1 0,-1-1 0,0 0 0,0 0 0,0 0 0,0 1 0,-1 0 0,1-1 0,0 0 0,-1 0 0,1 0 0,-1 0 0,-1-1 0,-2-10 0,0 0 0,-12-21 0,13 28 0,-7-16 0,-1 1 0,-1 1 0,-1 0 0,0 1 0,-1 1 0,-1-1 0,-1 2 0,1 2 0,-3-2 0,1 3 0,0 0 0,-1 1 0,-30-15 0,1 6 0,1 1 0,-1 2 0,-1 2 0,-2 4 0,1 1 0,-83-6 0,-443 28 0,100-3 0,283-10 0,58 4 0,-315-5 0,-576-34 0,233 21 0,397 27 0,22-1 0,44-6 0,-780-2 0,547-13 0,-193 29 0,230 0 0,-216-10 0,-129 3 0,-390-41 0,353 25 0,851 7 0,-372 8 0,-688 4 0,241-6 0,347-40 0,385 17 0,-47-6 0,-72-7 0,256 29 173,6 0-226,-1 0 0,0 0 0,1 0 0,-1 0 0,0 0 0,1 0 0,-1 0 0,0 0 0,1 0 0,0 0 0,0 0 0,-1 0 0,0 0 0,1 0 0,-1 0-1,0 0 1,1 0 0,-1 0 0,1-1 0,-1 1 0,1 0 0,-1-1 0,0 1 0,1-1 0,0 1 0,-1-1 0,1 1 0,-1-1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4T09:09:05.242"/>
    </inkml:context>
    <inkml:brush xml:id="br0">
      <inkml:brushProperty name="width" value="0.1" units="cm"/>
      <inkml:brushProperty name="height" value="0.1" units="cm"/>
      <inkml:brushProperty name="color" value="#FFC114"/>
    </inkml:brush>
  </inkml:definitions>
  <inkml:trace contextRef="#ctx0" brushRef="#br0">0 0 24575,'5'15'0,"1"0"0,0 0 0,1 0 0,0-1 0,1 0 0,11 14 0,-3-3 0,57 81 0,4-2 0,5-4 0,4-4 0,4-4 0,4-4 0,181 131 0,-93-95 0,6-9 0,4-7 0,233 92 0,131-7 0,-518-183 0,0 3 0,-1 1 0,56 30 0,-152-76 0,28 16 0,1-1 0,0-2 0,-48-39 0,-389-334 0,439 373 0,19 13 0,0 1 0,0-2 0,0 1 0,1-1 0,0 0 0,1-1 0,-1 0 0,-10-15 0,61 44 0,31 34 0,-3 4 0,69 73 0,77 63 0,-206-185 0,0 1 0,0 0 0,-1 0 0,-1 1 0,1 1 0,-2-1 0,0 1 0,8 18 0,4 5 0,-16-29 0,1-1 0,0 1 0,0-1 0,0 0 0,1-1 0,0 1 0,7 4 0,5 5 0,-17-14 0,0 0 0,0 0 0,0 0 0,0 0 0,0 0 0,0 0 0,0 1 0,0-1 0,0 0 0,0 0 0,-1 1 0,1-1 0,-1 1 0,1-1 0,-1 1 0,1-1 0,-1 1 0,0-1 0,0 1 0,0-1 0,0 1 0,0-1 0,0 1 0,0-1 0,-1 4 0,0-2 0,-1 0 0,1 1 0,-1-1 0,0 0 0,0 0 0,0 0 0,-1 0 0,1 0 0,-1-1 0,-4 5 0,-4 1 0,0 1 0,-1-1 0,0-1 0,-22 10 0,-265 80 0,282-93 0,-172 38 0,152-32-227,0-1-1,0-2 1,-1-2-1,1-2 1,-68-1-1,84-3-6598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4T09:09:20.41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1,'496'18,"-383"-13,74 6,380 90,-417-71,-93-22,1-3,-1-3,79-5,-24 0,1056 2,-945-10,-31 0,549 10,-390 2,-327-1,0-1,34-7,-35 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8BB592-8678-44E9-AC59-0B9D6E99982D}" type="datetimeFigureOut">
              <a:rPr lang="nl-NL" smtClean="0"/>
              <a:t>11-1-2024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B78152-AA18-4D80-8AB8-C707CBA576C7}" type="slidenum">
              <a:rPr lang="nl-NL" smtClean="0"/>
              <a:t>‹nr.›</a:t>
            </a:fld>
            <a:endParaRPr lang="nl-NL"/>
          </a:p>
        </p:txBody>
      </p:sp>
    </p:spTree>
    <p:extLst>
      <p:ext uri="{BB962C8B-B14F-4D97-AF65-F5344CB8AC3E}">
        <p14:creationId xmlns:p14="http://schemas.microsoft.com/office/powerpoint/2010/main" val="2855103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diver-hub.com/public/"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a:effectLst/>
                <a:latin typeface="Arial Nova" panose="020B0504020202020204" pitchFamily="34" charset="0"/>
                <a:ea typeface="Arial Nova" panose="020B0504020202020204" pitchFamily="34" charset="0"/>
                <a:cs typeface="Times New Roman" panose="02020603050405020304" pitchFamily="18" charset="0"/>
              </a:rPr>
              <a:t>Sinds wanneer is het hogere debiet bij natte dagen in dit gebied aanwezig?</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a:effectLst/>
                <a:latin typeface="Arial Nova" panose="020B0504020202020204" pitchFamily="34" charset="0"/>
                <a:ea typeface="Arial Nova" panose="020B0504020202020204" pitchFamily="34" charset="0"/>
                <a:cs typeface="Times New Roman" panose="02020603050405020304" pitchFamily="18" charset="0"/>
              </a:rPr>
              <a:t>Waarom wordt er in het onderzoek gesuggereerd dat verder onderzoek naar </a:t>
            </a:r>
            <a:r>
              <a:rPr lang="nl-NL" sz="1800" err="1">
                <a:effectLst/>
                <a:latin typeface="Arial Nova" panose="020B0504020202020204" pitchFamily="34" charset="0"/>
                <a:ea typeface="Arial Nova" panose="020B0504020202020204" pitchFamily="34" charset="0"/>
                <a:cs typeface="Times New Roman" panose="02020603050405020304" pitchFamily="18" charset="0"/>
              </a:rPr>
              <a:t>rvw</a:t>
            </a:r>
            <a:r>
              <a:rPr lang="nl-NL" sz="1800">
                <a:effectLst/>
                <a:latin typeface="Arial Nova" panose="020B0504020202020204" pitchFamily="34" charset="0"/>
                <a:ea typeface="Arial Nova" panose="020B0504020202020204" pitchFamily="34" charset="0"/>
                <a:cs typeface="Times New Roman" panose="02020603050405020304" pitchFamily="18" charset="0"/>
              </a:rPr>
              <a:t> niet noodzakelijk was?</a:t>
            </a:r>
          </a:p>
          <a:p>
            <a:endParaRPr lang="nl-NL"/>
          </a:p>
        </p:txBody>
      </p:sp>
      <p:sp>
        <p:nvSpPr>
          <p:cNvPr id="4" name="Tijdelijke aanduiding voor dianummer 3"/>
          <p:cNvSpPr>
            <a:spLocks noGrp="1"/>
          </p:cNvSpPr>
          <p:nvPr>
            <p:ph type="sldNum" sz="quarter" idx="5"/>
          </p:nvPr>
        </p:nvSpPr>
        <p:spPr/>
        <p:txBody>
          <a:bodyPr/>
          <a:lstStyle/>
          <a:p>
            <a:fld id="{B6B78152-AA18-4D80-8AB8-C707CBA576C7}" type="slidenum">
              <a:rPr lang="nl-NL" smtClean="0"/>
              <a:t>3</a:t>
            </a:fld>
            <a:endParaRPr lang="nl-NL"/>
          </a:p>
        </p:txBody>
      </p:sp>
    </p:spTree>
    <p:extLst>
      <p:ext uri="{BB962C8B-B14F-4D97-AF65-F5344CB8AC3E}">
        <p14:creationId xmlns:p14="http://schemas.microsoft.com/office/powerpoint/2010/main" val="100703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cs typeface="Calibri"/>
            </a:endParaRPr>
          </a:p>
        </p:txBody>
      </p:sp>
      <p:sp>
        <p:nvSpPr>
          <p:cNvPr id="4" name="Slide Number Placeholder 3"/>
          <p:cNvSpPr>
            <a:spLocks noGrp="1"/>
          </p:cNvSpPr>
          <p:nvPr>
            <p:ph type="sldNum" sz="quarter" idx="5"/>
          </p:nvPr>
        </p:nvSpPr>
        <p:spPr/>
        <p:txBody>
          <a:bodyPr/>
          <a:lstStyle/>
          <a:p>
            <a:fld id="{B6B78152-AA18-4D80-8AB8-C707CBA576C7}" type="slidenum">
              <a:rPr lang="nl-NL" smtClean="0"/>
              <a:t>18</a:t>
            </a:fld>
            <a:endParaRPr lang="nl-NL"/>
          </a:p>
        </p:txBody>
      </p:sp>
    </p:spTree>
    <p:extLst>
      <p:ext uri="{BB962C8B-B14F-4D97-AF65-F5344CB8AC3E}">
        <p14:creationId xmlns:p14="http://schemas.microsoft.com/office/powerpoint/2010/main" val="3593679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a:effectLst/>
                <a:latin typeface="Arial Nova" panose="020B0504020202020204" pitchFamily="34" charset="0"/>
                <a:ea typeface="Arial Nova" panose="020B0504020202020204" pitchFamily="34" charset="0"/>
                <a:cs typeface="Times New Roman" panose="02020603050405020304" pitchFamily="18" charset="0"/>
              </a:rPr>
              <a:t>Hoeveel m³ buffert de Aquaflow en hoeveel m³/uur geeft de buffer weer af.</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a:effectLst/>
                <a:latin typeface="Arial Nova" panose="020B0504020202020204" pitchFamily="34" charset="0"/>
                <a:ea typeface="Arial Nova" panose="020B0504020202020204" pitchFamily="34" charset="0"/>
                <a:cs typeface="Times New Roman" panose="02020603050405020304" pitchFamily="18" charset="0"/>
              </a:rPr>
              <a:t>Informatie opvragen over de Aquaflow, capaciteit, uitstroomdebiet.</a:t>
            </a:r>
            <a:r>
              <a:rPr lang="nl-NL" sz="1800">
                <a:effectLst/>
                <a:ea typeface="Arial Nova" panose="020B0504020202020204" pitchFamily="34" charset="0"/>
                <a:cs typeface="Arial Nova" panose="020B05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a:effectLst/>
                <a:ea typeface="Arial Nova" panose="020B0504020202020204" pitchFamily="34" charset="0"/>
                <a:cs typeface="Arial Nova" panose="020B0504020202020204" pitchFamily="34" charset="0"/>
              </a:rPr>
              <a:t>Wat is de bergingscapaciteit en wat is de </a:t>
            </a:r>
            <a:r>
              <a:rPr lang="nl-NL" sz="1800" err="1">
                <a:effectLst/>
                <a:ea typeface="Arial Nova" panose="020B0504020202020204" pitchFamily="34" charset="0"/>
                <a:cs typeface="Arial Nova" panose="020B0504020202020204" pitchFamily="34" charset="0"/>
              </a:rPr>
              <a:t>exfiltratie</a:t>
            </a:r>
            <a:r>
              <a:rPr lang="nl-NL" sz="1800">
                <a:effectLst/>
                <a:ea typeface="Arial Nova" panose="020B0504020202020204" pitchFamily="34" charset="0"/>
                <a:cs typeface="Arial Nova" panose="020B0504020202020204" pitchFamily="34" charset="0"/>
              </a:rPr>
              <a:t> </a:t>
            </a:r>
            <a:r>
              <a:rPr lang="nl-NL" sz="1800" err="1">
                <a:effectLst/>
                <a:ea typeface="Arial Nova" panose="020B0504020202020204" pitchFamily="34" charset="0"/>
                <a:cs typeface="Arial Nova" panose="020B0504020202020204" pitchFamily="34" charset="0"/>
              </a:rPr>
              <a:t>rate</a:t>
            </a:r>
            <a:r>
              <a:rPr lang="nl-NL" sz="1800">
                <a:effectLst/>
                <a:ea typeface="Arial Nova" panose="020B0504020202020204" pitchFamily="34" charset="0"/>
                <a:cs typeface="Arial Nova" panose="020B05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a:effectLst/>
              <a:latin typeface="Arial Nova" panose="020B0504020202020204" pitchFamily="34" charset="0"/>
              <a:ea typeface="Arial Nova" panose="020B05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a:effectLst/>
              <a:latin typeface="Arial Nova" panose="020B0504020202020204" pitchFamily="34" charset="0"/>
              <a:ea typeface="Arial Nova" panose="020B0504020202020204" pitchFamily="34" charset="0"/>
              <a:cs typeface="Times New Roman" panose="02020603050405020304" pitchFamily="18" charset="0"/>
            </a:endParaRPr>
          </a:p>
          <a:p>
            <a:endParaRPr lang="nl-NL"/>
          </a:p>
        </p:txBody>
      </p:sp>
      <p:sp>
        <p:nvSpPr>
          <p:cNvPr id="4" name="Tijdelijke aanduiding voor dianummer 3"/>
          <p:cNvSpPr>
            <a:spLocks noGrp="1"/>
          </p:cNvSpPr>
          <p:nvPr>
            <p:ph type="sldNum" sz="quarter" idx="5"/>
          </p:nvPr>
        </p:nvSpPr>
        <p:spPr/>
        <p:txBody>
          <a:bodyPr/>
          <a:lstStyle/>
          <a:p>
            <a:fld id="{B6B78152-AA18-4D80-8AB8-C707CBA576C7}" type="slidenum">
              <a:rPr lang="nl-NL" smtClean="0"/>
              <a:t>20</a:t>
            </a:fld>
            <a:endParaRPr lang="nl-NL"/>
          </a:p>
        </p:txBody>
      </p:sp>
    </p:spTree>
    <p:extLst>
      <p:ext uri="{BB962C8B-B14F-4D97-AF65-F5344CB8AC3E}">
        <p14:creationId xmlns:p14="http://schemas.microsoft.com/office/powerpoint/2010/main" val="4152819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B6B78152-AA18-4D80-8AB8-C707CBA576C7}" type="slidenum">
              <a:rPr lang="nl-NL" smtClean="0"/>
              <a:t>21</a:t>
            </a:fld>
            <a:endParaRPr lang="nl-NL"/>
          </a:p>
        </p:txBody>
      </p:sp>
    </p:spTree>
    <p:extLst>
      <p:ext uri="{BB962C8B-B14F-4D97-AF65-F5344CB8AC3E}">
        <p14:creationId xmlns:p14="http://schemas.microsoft.com/office/powerpoint/2010/main" val="14520136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hlinkClick r:id="rId3"/>
              </a:rPr>
              <a:t>Open Data Portal - Van Essen </a:t>
            </a:r>
            <a:r>
              <a:rPr lang="nl-NL" err="1">
                <a:hlinkClick r:id="rId3"/>
              </a:rPr>
              <a:t>Instruments</a:t>
            </a:r>
            <a:r>
              <a:rPr lang="nl-NL">
                <a:hlinkClick r:id="rId3"/>
              </a:rPr>
              <a:t> (diver-hub.com)</a:t>
            </a:r>
            <a:endParaRPr lang="nl-NL"/>
          </a:p>
        </p:txBody>
      </p:sp>
      <p:sp>
        <p:nvSpPr>
          <p:cNvPr id="4" name="Tijdelijke aanduiding voor dianummer 3"/>
          <p:cNvSpPr>
            <a:spLocks noGrp="1"/>
          </p:cNvSpPr>
          <p:nvPr>
            <p:ph type="sldNum" sz="quarter" idx="5"/>
          </p:nvPr>
        </p:nvSpPr>
        <p:spPr/>
        <p:txBody>
          <a:bodyPr/>
          <a:lstStyle/>
          <a:p>
            <a:fld id="{B6B78152-AA18-4D80-8AB8-C707CBA576C7}" type="slidenum">
              <a:rPr lang="nl-NL" smtClean="0"/>
              <a:t>26</a:t>
            </a:fld>
            <a:endParaRPr lang="nl-NL"/>
          </a:p>
        </p:txBody>
      </p:sp>
    </p:spTree>
    <p:extLst>
      <p:ext uri="{BB962C8B-B14F-4D97-AF65-F5344CB8AC3E}">
        <p14:creationId xmlns:p14="http://schemas.microsoft.com/office/powerpoint/2010/main" val="262903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B6B78152-AA18-4D80-8AB8-C707CBA576C7}" type="slidenum">
              <a:rPr lang="nl-NL" smtClean="0"/>
              <a:t>32</a:t>
            </a:fld>
            <a:endParaRPr lang="nl-NL"/>
          </a:p>
        </p:txBody>
      </p:sp>
    </p:spTree>
    <p:extLst>
      <p:ext uri="{BB962C8B-B14F-4D97-AF65-F5344CB8AC3E}">
        <p14:creationId xmlns:p14="http://schemas.microsoft.com/office/powerpoint/2010/main" val="44921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07000"/>
              </a:lnSpc>
              <a:spcBef>
                <a:spcPts val="1000"/>
              </a:spcBef>
              <a:buFont typeface="Calibri,Sans-Serif"/>
              <a:buChar char="-"/>
            </a:pPr>
            <a:r>
              <a:rPr lang="nl-NL"/>
              <a:t>Berekening afvoer daken</a:t>
            </a:r>
            <a:endParaRPr lang="en-US"/>
          </a:p>
          <a:p>
            <a:pPr marL="342900" indent="-342900">
              <a:lnSpc>
                <a:spcPct val="107000"/>
              </a:lnSpc>
              <a:spcBef>
                <a:spcPts val="1000"/>
              </a:spcBef>
              <a:buFont typeface="Calibri,Sans-Serif"/>
              <a:buChar char="-"/>
            </a:pPr>
            <a:r>
              <a:rPr lang="nl-NL"/>
              <a:t>Kleurstof onderzoek riolering</a:t>
            </a:r>
            <a:endParaRPr lang="en-US"/>
          </a:p>
          <a:p>
            <a:pPr marL="342900" indent="-342900">
              <a:lnSpc>
                <a:spcPct val="107000"/>
              </a:lnSpc>
              <a:spcBef>
                <a:spcPts val="1000"/>
              </a:spcBef>
              <a:buFont typeface="Calibri,Sans-Serif"/>
              <a:buChar char="-"/>
            </a:pPr>
            <a:r>
              <a:rPr lang="nl-NL"/>
              <a:t>Warmte onderzoek riolering</a:t>
            </a:r>
            <a:endParaRPr lang="en-US"/>
          </a:p>
          <a:p>
            <a:pPr marL="342900" indent="-342900">
              <a:lnSpc>
                <a:spcPct val="107000"/>
              </a:lnSpc>
              <a:spcBef>
                <a:spcPts val="1000"/>
              </a:spcBef>
              <a:buFont typeface="Calibri,Sans-Serif"/>
              <a:buChar char="-"/>
            </a:pPr>
            <a:r>
              <a:rPr lang="nl-NL"/>
              <a:t>Geleidbaarheid meten</a:t>
            </a:r>
            <a:endParaRPr lang="en-US"/>
          </a:p>
          <a:p>
            <a:pPr marL="342900" indent="-342900">
              <a:lnSpc>
                <a:spcPct val="107000"/>
              </a:lnSpc>
              <a:spcBef>
                <a:spcPts val="1000"/>
              </a:spcBef>
              <a:spcAft>
                <a:spcPts val="800"/>
              </a:spcAft>
              <a:buFont typeface="Calibri,Sans-Serif"/>
              <a:buChar char="-"/>
            </a:pPr>
            <a:r>
              <a:rPr lang="nl-NL"/>
              <a:t>UV-VIS misschien</a:t>
            </a:r>
            <a:endParaRPr lang="en-US"/>
          </a:p>
        </p:txBody>
      </p:sp>
      <p:sp>
        <p:nvSpPr>
          <p:cNvPr id="4" name="Slide Number Placeholder 3"/>
          <p:cNvSpPr>
            <a:spLocks noGrp="1"/>
          </p:cNvSpPr>
          <p:nvPr>
            <p:ph type="sldNum" sz="quarter" idx="5"/>
          </p:nvPr>
        </p:nvSpPr>
        <p:spPr/>
        <p:txBody>
          <a:bodyPr/>
          <a:lstStyle/>
          <a:p>
            <a:fld id="{B6B78152-AA18-4D80-8AB8-C707CBA576C7}" type="slidenum">
              <a:rPr lang="nl-NL" smtClean="0"/>
              <a:t>37</a:t>
            </a:fld>
            <a:endParaRPr lang="nl-NL"/>
          </a:p>
        </p:txBody>
      </p:sp>
    </p:spTree>
    <p:extLst>
      <p:ext uri="{BB962C8B-B14F-4D97-AF65-F5344CB8AC3E}">
        <p14:creationId xmlns:p14="http://schemas.microsoft.com/office/powerpoint/2010/main" val="17060575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B6B78152-AA18-4D80-8AB8-C707CBA576C7}" type="slidenum">
              <a:rPr lang="nl-NL" smtClean="0"/>
              <a:t>41</a:t>
            </a:fld>
            <a:endParaRPr lang="nl-NL"/>
          </a:p>
        </p:txBody>
      </p:sp>
    </p:spTree>
    <p:extLst>
      <p:ext uri="{BB962C8B-B14F-4D97-AF65-F5344CB8AC3E}">
        <p14:creationId xmlns:p14="http://schemas.microsoft.com/office/powerpoint/2010/main" val="2032421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07000"/>
              </a:lnSpc>
              <a:spcBef>
                <a:spcPts val="1000"/>
              </a:spcBef>
              <a:buFont typeface="Calibri,Sans-Serif"/>
              <a:buChar char="-"/>
            </a:pPr>
            <a:r>
              <a:rPr lang="nl-NL"/>
              <a:t>Berekening afvoer daken</a:t>
            </a:r>
            <a:endParaRPr lang="en-US"/>
          </a:p>
          <a:p>
            <a:pPr marL="342900" indent="-342900">
              <a:lnSpc>
                <a:spcPct val="107000"/>
              </a:lnSpc>
              <a:spcBef>
                <a:spcPts val="1000"/>
              </a:spcBef>
              <a:buFont typeface="Calibri,Sans-Serif"/>
              <a:buChar char="-"/>
            </a:pPr>
            <a:r>
              <a:rPr lang="nl-NL"/>
              <a:t>Kleurstof onderzoek riolering</a:t>
            </a:r>
            <a:endParaRPr lang="en-US"/>
          </a:p>
          <a:p>
            <a:pPr marL="342900" indent="-342900">
              <a:lnSpc>
                <a:spcPct val="107000"/>
              </a:lnSpc>
              <a:spcBef>
                <a:spcPts val="1000"/>
              </a:spcBef>
              <a:buFont typeface="Calibri,Sans-Serif"/>
              <a:buChar char="-"/>
            </a:pPr>
            <a:r>
              <a:rPr lang="nl-NL"/>
              <a:t>Warmte onderzoek riolering</a:t>
            </a:r>
            <a:endParaRPr lang="en-US"/>
          </a:p>
          <a:p>
            <a:pPr marL="342900" indent="-342900">
              <a:lnSpc>
                <a:spcPct val="107000"/>
              </a:lnSpc>
              <a:spcBef>
                <a:spcPts val="1000"/>
              </a:spcBef>
              <a:buFont typeface="Calibri,Sans-Serif"/>
              <a:buChar char="-"/>
            </a:pPr>
            <a:r>
              <a:rPr lang="nl-NL"/>
              <a:t>Geleidbaarheid meten</a:t>
            </a:r>
            <a:endParaRPr lang="en-US"/>
          </a:p>
          <a:p>
            <a:pPr marL="342900" indent="-342900">
              <a:lnSpc>
                <a:spcPct val="107000"/>
              </a:lnSpc>
              <a:spcBef>
                <a:spcPts val="1000"/>
              </a:spcBef>
              <a:spcAft>
                <a:spcPts val="800"/>
              </a:spcAft>
              <a:buFont typeface="Calibri,Sans-Serif"/>
              <a:buChar char="-"/>
            </a:pPr>
            <a:r>
              <a:rPr lang="nl-NL"/>
              <a:t>UV-VIS misschien</a:t>
            </a:r>
            <a:endParaRPr lang="en-US"/>
          </a:p>
        </p:txBody>
      </p:sp>
      <p:sp>
        <p:nvSpPr>
          <p:cNvPr id="4" name="Slide Number Placeholder 3"/>
          <p:cNvSpPr>
            <a:spLocks noGrp="1"/>
          </p:cNvSpPr>
          <p:nvPr>
            <p:ph type="sldNum" sz="quarter" idx="5"/>
          </p:nvPr>
        </p:nvSpPr>
        <p:spPr/>
        <p:txBody>
          <a:bodyPr/>
          <a:lstStyle/>
          <a:p>
            <a:fld id="{B6B78152-AA18-4D80-8AB8-C707CBA576C7}" type="slidenum">
              <a:rPr lang="nl-NL" smtClean="0"/>
              <a:t>47</a:t>
            </a:fld>
            <a:endParaRPr lang="nl-NL"/>
          </a:p>
        </p:txBody>
      </p:sp>
    </p:spTree>
    <p:extLst>
      <p:ext uri="{BB962C8B-B14F-4D97-AF65-F5344CB8AC3E}">
        <p14:creationId xmlns:p14="http://schemas.microsoft.com/office/powerpoint/2010/main" val="692950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a:effectLst/>
                <a:latin typeface="Arial Nova"/>
                <a:ea typeface="Arial Nova" panose="020B0504020202020204" pitchFamily="34" charset="0"/>
                <a:cs typeface="Times New Roman" panose="02020603050405020304" pitchFamily="18" charset="0"/>
              </a:rPr>
              <a:t>Sinds wanneer is het hogere debiet bij natte dagen in dit gebied aanwezig?</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a:effectLst/>
                <a:latin typeface="Arial Nova"/>
                <a:ea typeface="Arial Nova" panose="020B0504020202020204" pitchFamily="34" charset="0"/>
                <a:cs typeface="Times New Roman" panose="02020603050405020304" pitchFamily="18" charset="0"/>
              </a:rPr>
              <a:t>Waarom wordt er in het onderzoek gesuggereerd dat verder onderzoek naar </a:t>
            </a:r>
            <a:r>
              <a:rPr lang="nl-NL" sz="1800" err="1">
                <a:effectLst/>
                <a:latin typeface="Arial Nova"/>
                <a:ea typeface="Arial Nova" panose="020B0504020202020204" pitchFamily="34" charset="0"/>
                <a:cs typeface="Times New Roman" panose="02020603050405020304" pitchFamily="18" charset="0"/>
              </a:rPr>
              <a:t>rvw</a:t>
            </a:r>
            <a:r>
              <a:rPr lang="nl-NL" sz="1800">
                <a:effectLst/>
                <a:latin typeface="Arial Nova"/>
                <a:ea typeface="Arial Nova" panose="020B0504020202020204" pitchFamily="34" charset="0"/>
                <a:cs typeface="Times New Roman" panose="02020603050405020304" pitchFamily="18" charset="0"/>
              </a:rPr>
              <a:t> niet noodzakelijk was?</a:t>
            </a:r>
          </a:p>
        </p:txBody>
      </p:sp>
      <p:sp>
        <p:nvSpPr>
          <p:cNvPr id="4" name="Tijdelijke aanduiding voor dianummer 3"/>
          <p:cNvSpPr>
            <a:spLocks noGrp="1"/>
          </p:cNvSpPr>
          <p:nvPr>
            <p:ph type="sldNum" sz="quarter" idx="5"/>
          </p:nvPr>
        </p:nvSpPr>
        <p:spPr/>
        <p:txBody>
          <a:bodyPr/>
          <a:lstStyle/>
          <a:p>
            <a:fld id="{B6B78152-AA18-4D80-8AB8-C707CBA576C7}" type="slidenum">
              <a:rPr lang="nl-NL" smtClean="0"/>
              <a:t>5</a:t>
            </a:fld>
            <a:endParaRPr lang="nl-NL"/>
          </a:p>
        </p:txBody>
      </p:sp>
    </p:spTree>
    <p:extLst>
      <p:ext uri="{BB962C8B-B14F-4D97-AF65-F5344CB8AC3E}">
        <p14:creationId xmlns:p14="http://schemas.microsoft.com/office/powerpoint/2010/main" val="3268980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a:effectLst/>
                <a:latin typeface="Arial Nova"/>
                <a:ea typeface="Arial Nova" panose="020B0504020202020204" pitchFamily="34" charset="0"/>
                <a:cs typeface="Times New Roman" panose="02020603050405020304" pitchFamily="18" charset="0"/>
              </a:rPr>
              <a:t>Sinds wanneer is het hogere debiet bij natte dagen in dit gebied aanwezig?</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a:effectLst/>
                <a:latin typeface="Arial Nova"/>
                <a:ea typeface="Arial Nova" panose="020B0504020202020204" pitchFamily="34" charset="0"/>
                <a:cs typeface="Times New Roman" panose="02020603050405020304" pitchFamily="18" charset="0"/>
              </a:rPr>
              <a:t>Waarom wordt er in het onderzoek gesuggereerd dat verder onderzoek naar </a:t>
            </a:r>
            <a:r>
              <a:rPr lang="nl-NL" sz="1800" err="1">
                <a:effectLst/>
                <a:latin typeface="Arial Nova"/>
                <a:ea typeface="Arial Nova" panose="020B0504020202020204" pitchFamily="34" charset="0"/>
                <a:cs typeface="Times New Roman" panose="02020603050405020304" pitchFamily="18" charset="0"/>
              </a:rPr>
              <a:t>rvw</a:t>
            </a:r>
            <a:r>
              <a:rPr lang="nl-NL" sz="1800">
                <a:effectLst/>
                <a:latin typeface="Arial Nova"/>
                <a:ea typeface="Arial Nova" panose="020B0504020202020204" pitchFamily="34" charset="0"/>
                <a:cs typeface="Times New Roman" panose="02020603050405020304" pitchFamily="18" charset="0"/>
              </a:rPr>
              <a:t> niet noodzakelijk was?</a:t>
            </a:r>
          </a:p>
        </p:txBody>
      </p:sp>
      <p:sp>
        <p:nvSpPr>
          <p:cNvPr id="4" name="Tijdelijke aanduiding voor dianummer 3"/>
          <p:cNvSpPr>
            <a:spLocks noGrp="1"/>
          </p:cNvSpPr>
          <p:nvPr>
            <p:ph type="sldNum" sz="quarter" idx="5"/>
          </p:nvPr>
        </p:nvSpPr>
        <p:spPr/>
        <p:txBody>
          <a:bodyPr/>
          <a:lstStyle/>
          <a:p>
            <a:fld id="{B6B78152-AA18-4D80-8AB8-C707CBA576C7}" type="slidenum">
              <a:rPr lang="nl-NL" smtClean="0"/>
              <a:t>6</a:t>
            </a:fld>
            <a:endParaRPr lang="nl-NL"/>
          </a:p>
        </p:txBody>
      </p:sp>
    </p:spTree>
    <p:extLst>
      <p:ext uri="{BB962C8B-B14F-4D97-AF65-F5344CB8AC3E}">
        <p14:creationId xmlns:p14="http://schemas.microsoft.com/office/powerpoint/2010/main" val="2490528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B6B78152-AA18-4D80-8AB8-C707CBA576C7}" type="slidenum">
              <a:rPr lang="nl-NL" smtClean="0"/>
              <a:t>7</a:t>
            </a:fld>
            <a:endParaRPr lang="nl-NL"/>
          </a:p>
        </p:txBody>
      </p:sp>
    </p:spTree>
    <p:extLst>
      <p:ext uri="{BB962C8B-B14F-4D97-AF65-F5344CB8AC3E}">
        <p14:creationId xmlns:p14="http://schemas.microsoft.com/office/powerpoint/2010/main" val="2078796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B6B78152-AA18-4D80-8AB8-C707CBA576C7}" type="slidenum">
              <a:rPr lang="nl-NL" smtClean="0"/>
              <a:t>8</a:t>
            </a:fld>
            <a:endParaRPr lang="nl-NL"/>
          </a:p>
        </p:txBody>
      </p:sp>
    </p:spTree>
    <p:extLst>
      <p:ext uri="{BB962C8B-B14F-4D97-AF65-F5344CB8AC3E}">
        <p14:creationId xmlns:p14="http://schemas.microsoft.com/office/powerpoint/2010/main" val="1246196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B6B78152-AA18-4D80-8AB8-C707CBA576C7}" type="slidenum">
              <a:rPr lang="nl-NL" smtClean="0"/>
              <a:t>11</a:t>
            </a:fld>
            <a:endParaRPr lang="nl-NL"/>
          </a:p>
        </p:txBody>
      </p:sp>
    </p:spTree>
    <p:extLst>
      <p:ext uri="{BB962C8B-B14F-4D97-AF65-F5344CB8AC3E}">
        <p14:creationId xmlns:p14="http://schemas.microsoft.com/office/powerpoint/2010/main" val="2067560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Calibri"/>
              <a:buChar char="-"/>
            </a:pPr>
            <a:r>
              <a:rPr lang="en-US" err="1">
                <a:cs typeface="Calibri"/>
              </a:rPr>
              <a:t>Riolering</a:t>
            </a:r>
            <a:r>
              <a:rPr lang="en-US">
                <a:cs typeface="Calibri"/>
              </a:rPr>
              <a:t> </a:t>
            </a:r>
            <a:r>
              <a:rPr lang="en-US" err="1">
                <a:cs typeface="Calibri"/>
              </a:rPr>
              <a:t>aangelegd</a:t>
            </a:r>
            <a:r>
              <a:rPr lang="en-US">
                <a:cs typeface="Calibri"/>
              </a:rPr>
              <a:t> in … </a:t>
            </a:r>
            <a:r>
              <a:rPr lang="en-US" err="1">
                <a:cs typeface="Calibri"/>
              </a:rPr>
              <a:t>bouwjaar</a:t>
            </a:r>
            <a:r>
              <a:rPr lang="en-US">
                <a:cs typeface="Calibri"/>
              </a:rPr>
              <a:t>, DWA HWA</a:t>
            </a:r>
          </a:p>
          <a:p>
            <a:pPr marL="285750" indent="-285750">
              <a:buFont typeface="Calibri"/>
              <a:buChar char="-"/>
            </a:pPr>
            <a:r>
              <a:rPr lang="en-US" err="1">
                <a:cs typeface="Calibri"/>
              </a:rPr>
              <a:t>Bedrijfspanden</a:t>
            </a:r>
            <a:r>
              <a:rPr lang="en-US">
                <a:cs typeface="Calibri"/>
              </a:rPr>
              <a:t> </a:t>
            </a:r>
            <a:r>
              <a:rPr lang="en-US" err="1">
                <a:cs typeface="Calibri"/>
              </a:rPr>
              <a:t>gebouwd</a:t>
            </a:r>
            <a:r>
              <a:rPr lang="en-US">
                <a:cs typeface="Calibri"/>
              </a:rPr>
              <a:t> in </a:t>
            </a:r>
          </a:p>
          <a:p>
            <a:pPr marL="285750" indent="-285750">
              <a:buFont typeface="Calibri"/>
              <a:buChar char="-"/>
            </a:pPr>
            <a:r>
              <a:rPr lang="en-US">
                <a:cs typeface="Calibri"/>
              </a:rPr>
              <a:t>Brand</a:t>
            </a:r>
          </a:p>
        </p:txBody>
      </p:sp>
      <p:sp>
        <p:nvSpPr>
          <p:cNvPr id="4" name="Slide Number Placeholder 3"/>
          <p:cNvSpPr>
            <a:spLocks noGrp="1"/>
          </p:cNvSpPr>
          <p:nvPr>
            <p:ph type="sldNum" sz="quarter" idx="5"/>
          </p:nvPr>
        </p:nvSpPr>
        <p:spPr/>
        <p:txBody>
          <a:bodyPr/>
          <a:lstStyle/>
          <a:p>
            <a:fld id="{B6B78152-AA18-4D80-8AB8-C707CBA576C7}" type="slidenum">
              <a:rPr lang="nl-NL" smtClean="0"/>
              <a:t>15</a:t>
            </a:fld>
            <a:endParaRPr lang="nl-NL"/>
          </a:p>
        </p:txBody>
      </p:sp>
    </p:spTree>
    <p:extLst>
      <p:ext uri="{BB962C8B-B14F-4D97-AF65-F5344CB8AC3E}">
        <p14:creationId xmlns:p14="http://schemas.microsoft.com/office/powerpoint/2010/main" val="2107739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Calibri"/>
              <a:buChar char="-"/>
            </a:pPr>
            <a:r>
              <a:rPr lang="en-US" err="1">
                <a:cs typeface="Calibri"/>
              </a:rPr>
              <a:t>Riolering</a:t>
            </a:r>
            <a:r>
              <a:rPr lang="en-US">
                <a:cs typeface="Calibri"/>
              </a:rPr>
              <a:t> </a:t>
            </a:r>
            <a:r>
              <a:rPr lang="en-US" err="1">
                <a:cs typeface="Calibri"/>
              </a:rPr>
              <a:t>aangelegd</a:t>
            </a:r>
            <a:r>
              <a:rPr lang="en-US">
                <a:cs typeface="Calibri"/>
              </a:rPr>
              <a:t> in … </a:t>
            </a:r>
            <a:r>
              <a:rPr lang="en-US" err="1">
                <a:cs typeface="Calibri"/>
              </a:rPr>
              <a:t>bouwjaar</a:t>
            </a:r>
            <a:r>
              <a:rPr lang="en-US">
                <a:cs typeface="Calibri"/>
              </a:rPr>
              <a:t>, DWA HWA</a:t>
            </a:r>
          </a:p>
          <a:p>
            <a:pPr marL="285750" indent="-285750">
              <a:buFont typeface="Calibri"/>
              <a:buChar char="-"/>
            </a:pPr>
            <a:r>
              <a:rPr lang="en-US" err="1">
                <a:cs typeface="Calibri"/>
              </a:rPr>
              <a:t>Bedrijfspanden</a:t>
            </a:r>
            <a:r>
              <a:rPr lang="en-US">
                <a:cs typeface="Calibri"/>
              </a:rPr>
              <a:t> </a:t>
            </a:r>
            <a:r>
              <a:rPr lang="en-US" err="1">
                <a:cs typeface="Calibri"/>
              </a:rPr>
              <a:t>gebouwd</a:t>
            </a:r>
            <a:r>
              <a:rPr lang="en-US">
                <a:cs typeface="Calibri"/>
              </a:rPr>
              <a:t> in </a:t>
            </a:r>
          </a:p>
          <a:p>
            <a:pPr marL="285750" indent="-285750">
              <a:buFont typeface="Calibri"/>
              <a:buChar char="-"/>
            </a:pPr>
            <a:r>
              <a:rPr lang="en-US">
                <a:cs typeface="Calibri"/>
              </a:rPr>
              <a:t>Brand</a:t>
            </a:r>
          </a:p>
        </p:txBody>
      </p:sp>
      <p:sp>
        <p:nvSpPr>
          <p:cNvPr id="4" name="Slide Number Placeholder 3"/>
          <p:cNvSpPr>
            <a:spLocks noGrp="1"/>
          </p:cNvSpPr>
          <p:nvPr>
            <p:ph type="sldNum" sz="quarter" idx="5"/>
          </p:nvPr>
        </p:nvSpPr>
        <p:spPr/>
        <p:txBody>
          <a:bodyPr/>
          <a:lstStyle/>
          <a:p>
            <a:fld id="{B6B78152-AA18-4D80-8AB8-C707CBA576C7}" type="slidenum">
              <a:rPr lang="nl-NL" smtClean="0"/>
              <a:t>16</a:t>
            </a:fld>
            <a:endParaRPr lang="nl-NL"/>
          </a:p>
        </p:txBody>
      </p:sp>
    </p:spTree>
    <p:extLst>
      <p:ext uri="{BB962C8B-B14F-4D97-AF65-F5344CB8AC3E}">
        <p14:creationId xmlns:p14="http://schemas.microsoft.com/office/powerpoint/2010/main" val="2610786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Bedrijfspand</a:t>
            </a:r>
            <a:r>
              <a:rPr lang="en-US">
                <a:cs typeface="Calibri"/>
              </a:rPr>
              <a:t> later </a:t>
            </a:r>
            <a:r>
              <a:rPr lang="en-US" err="1">
                <a:cs typeface="Calibri"/>
              </a:rPr>
              <a:t>aangelegd</a:t>
            </a:r>
            <a:r>
              <a:rPr lang="en-US">
                <a:cs typeface="Calibri"/>
              </a:rPr>
              <a:t>. </a:t>
            </a:r>
            <a:r>
              <a:rPr lang="en-US" err="1">
                <a:cs typeface="Calibri"/>
              </a:rPr>
              <a:t>Stelsel</a:t>
            </a:r>
            <a:r>
              <a:rPr lang="en-US">
                <a:cs typeface="Calibri"/>
              </a:rPr>
              <a:t> lag er al. </a:t>
            </a:r>
          </a:p>
        </p:txBody>
      </p:sp>
      <p:sp>
        <p:nvSpPr>
          <p:cNvPr id="4" name="Slide Number Placeholder 3"/>
          <p:cNvSpPr>
            <a:spLocks noGrp="1"/>
          </p:cNvSpPr>
          <p:nvPr>
            <p:ph type="sldNum" sz="quarter" idx="5"/>
          </p:nvPr>
        </p:nvSpPr>
        <p:spPr/>
        <p:txBody>
          <a:bodyPr/>
          <a:lstStyle/>
          <a:p>
            <a:fld id="{B6B78152-AA18-4D80-8AB8-C707CBA576C7}" type="slidenum">
              <a:rPr lang="nl-NL" smtClean="0"/>
              <a:t>17</a:t>
            </a:fld>
            <a:endParaRPr lang="nl-NL"/>
          </a:p>
        </p:txBody>
      </p:sp>
    </p:spTree>
    <p:extLst>
      <p:ext uri="{BB962C8B-B14F-4D97-AF65-F5344CB8AC3E}">
        <p14:creationId xmlns:p14="http://schemas.microsoft.com/office/powerpoint/2010/main" val="635033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de-D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11.01.2024</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4249299040"/>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11.01.2024</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515967256"/>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de-D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11.01.2024</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231119585"/>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11.01.2024</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885912252"/>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de-D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CA953BDC-9EAE-49FE-9892-958C9F845175}" type="datetimeFigureOut">
              <a:rPr lang="de-DE" smtClean="0"/>
              <a:t>11.01.2024</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1843495715"/>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datum 4"/>
          <p:cNvSpPr>
            <a:spLocks noGrp="1"/>
          </p:cNvSpPr>
          <p:nvPr>
            <p:ph type="dt" sz="half" idx="10"/>
          </p:nvPr>
        </p:nvSpPr>
        <p:spPr/>
        <p:txBody>
          <a:bodyPr/>
          <a:lstStyle/>
          <a:p>
            <a:fld id="{CA953BDC-9EAE-49FE-9892-958C9F845175}" type="datetimeFigureOut">
              <a:rPr lang="de-DE" smtClean="0"/>
              <a:t>11.01.2024</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957811407"/>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de-D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7" name="Tijdelijke aanduiding voor datum 6"/>
          <p:cNvSpPr>
            <a:spLocks noGrp="1"/>
          </p:cNvSpPr>
          <p:nvPr>
            <p:ph type="dt" sz="half" idx="10"/>
          </p:nvPr>
        </p:nvSpPr>
        <p:spPr/>
        <p:txBody>
          <a:bodyPr/>
          <a:lstStyle/>
          <a:p>
            <a:fld id="{CA953BDC-9EAE-49FE-9892-958C9F845175}" type="datetimeFigureOut">
              <a:rPr lang="de-DE" smtClean="0"/>
              <a:t>11.01.2024</a:t>
            </a:fld>
            <a:endParaRPr lang="de-DE"/>
          </a:p>
        </p:txBody>
      </p:sp>
      <p:sp>
        <p:nvSpPr>
          <p:cNvPr id="8" name="Tijdelijke aanduiding voor voettekst 7"/>
          <p:cNvSpPr>
            <a:spLocks noGrp="1"/>
          </p:cNvSpPr>
          <p:nvPr>
            <p:ph type="ftr" sz="quarter" idx="11"/>
          </p:nvPr>
        </p:nvSpPr>
        <p:spPr/>
        <p:txBody>
          <a:bodyPr/>
          <a:lstStyle/>
          <a:p>
            <a:endParaRPr lang="de-DE"/>
          </a:p>
        </p:txBody>
      </p:sp>
      <p:sp>
        <p:nvSpPr>
          <p:cNvPr id="9" name="Tijdelijke aanduiding voor dianummer 8"/>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4148315968"/>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datum 2"/>
          <p:cNvSpPr>
            <a:spLocks noGrp="1"/>
          </p:cNvSpPr>
          <p:nvPr>
            <p:ph type="dt" sz="half" idx="10"/>
          </p:nvPr>
        </p:nvSpPr>
        <p:spPr/>
        <p:txBody>
          <a:bodyPr/>
          <a:lstStyle/>
          <a:p>
            <a:fld id="{CA953BDC-9EAE-49FE-9892-958C9F845175}" type="datetimeFigureOut">
              <a:rPr lang="de-DE" smtClean="0"/>
              <a:t>11.01.2024</a:t>
            </a:fld>
            <a:endParaRPr lang="de-DE"/>
          </a:p>
        </p:txBody>
      </p:sp>
      <p:sp>
        <p:nvSpPr>
          <p:cNvPr id="4" name="Tijdelijke aanduiding voor voettekst 3"/>
          <p:cNvSpPr>
            <a:spLocks noGrp="1"/>
          </p:cNvSpPr>
          <p:nvPr>
            <p:ph type="ftr" sz="quarter" idx="11"/>
          </p:nvPr>
        </p:nvSpPr>
        <p:spPr/>
        <p:txBody>
          <a:bodyPr/>
          <a:lstStyle/>
          <a:p>
            <a:endParaRPr lang="de-DE"/>
          </a:p>
        </p:txBody>
      </p:sp>
      <p:sp>
        <p:nvSpPr>
          <p:cNvPr id="5" name="Tijdelijke aanduiding voor dianummer 4"/>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1937782621"/>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A953BDC-9EAE-49FE-9892-958C9F845175}" type="datetimeFigureOut">
              <a:rPr lang="de-DE" smtClean="0"/>
              <a:t>11.01.2024</a:t>
            </a:fld>
            <a:endParaRPr lang="de-DE"/>
          </a:p>
        </p:txBody>
      </p:sp>
      <p:sp>
        <p:nvSpPr>
          <p:cNvPr id="3" name="Tijdelijke aanduiding voor voettekst 2"/>
          <p:cNvSpPr>
            <a:spLocks noGrp="1"/>
          </p:cNvSpPr>
          <p:nvPr>
            <p:ph type="ftr" sz="quarter" idx="11"/>
          </p:nvPr>
        </p:nvSpPr>
        <p:spPr/>
        <p:txBody>
          <a:bodyPr/>
          <a:lstStyle/>
          <a:p>
            <a:endParaRPr lang="de-DE"/>
          </a:p>
        </p:txBody>
      </p:sp>
      <p:sp>
        <p:nvSpPr>
          <p:cNvPr id="4" name="Tijdelijke aanduiding voor dianummer 3"/>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349604172"/>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11.01.2024</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2568389287"/>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11.01.2024</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84292403"/>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alpha val="60312"/>
          </a:schemeClr>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de-D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953BDC-9EAE-49FE-9892-958C9F845175}" type="datetimeFigureOut">
              <a:rPr lang="de-DE" smtClean="0"/>
              <a:t>11.01.2024</a:t>
            </a:fld>
            <a:endParaRPr lang="de-D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D814C8-F66B-4915-9FEC-D62A1DED085F}" type="slidenum">
              <a:rPr lang="de-DE" smtClean="0"/>
              <a:t>‹nr.›</a:t>
            </a:fld>
            <a:endParaRPr lang="de-DE"/>
          </a:p>
        </p:txBody>
      </p:sp>
    </p:spTree>
    <p:extLst>
      <p:ext uri="{BB962C8B-B14F-4D97-AF65-F5344CB8AC3E}">
        <p14:creationId xmlns:p14="http://schemas.microsoft.com/office/powerpoint/2010/main" val="1710546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customXml" Target="../ink/ink1.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5.jpeg"/><Relationship Id="rId5" Type="http://schemas.openxmlformats.org/officeDocument/2006/relationships/image" Target="../media/image59.jpe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jpeg"/></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4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2.xml"/><Relationship Id="rId5" Type="http://schemas.openxmlformats.org/officeDocument/2006/relationships/image" Target="../media/image88.png"/><Relationship Id="rId4" Type="http://schemas.microsoft.com/office/2007/relationships/hdphoto" Target="../media/hdphoto3.wdp"/></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riool.net/rioolvreemd-water-inventariseren" TargetMode="External"/><Relationship Id="rId2" Type="http://schemas.openxmlformats.org/officeDocument/2006/relationships/hyperlink" Target="https://www.riool.net/lek-en-drainagewater-rioolvreemd-water-"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customXml" Target="../ink/ink2.xml"/><Relationship Id="rId7"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customXml" Target="../ink/ink3.xml"/><Relationship Id="rId4" Type="http://schemas.openxmlformats.org/officeDocument/2006/relationships/image" Target="../media/image93.png"/></Relationships>
</file>

<file path=ppt/slides/_rels/slide5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2" descr="Afbeelding met buiten, gebouw, boom, gras&#10;&#10;Automatisch gegenereerde beschrijving">
            <a:extLst>
              <a:ext uri="{FF2B5EF4-FFF2-40B4-BE49-F238E27FC236}">
                <a16:creationId xmlns:a16="http://schemas.microsoft.com/office/drawing/2014/main" id="{AD5CBBD9-B66A-55E6-0314-C8379757FE40}"/>
              </a:ext>
            </a:extLst>
          </p:cNvPr>
          <p:cNvPicPr>
            <a:picLocks noChangeAspect="1"/>
          </p:cNvPicPr>
          <p:nvPr/>
        </p:nvPicPr>
        <p:blipFill rotWithShape="1">
          <a:blip r:embed="rId2" cstate="email">
            <a:alphaModFix amt="35000"/>
            <a:extLst>
              <a:ext uri="{28A0092B-C50C-407E-A947-70E740481C1C}">
                <a14:useLocalDpi xmlns:a14="http://schemas.microsoft.com/office/drawing/2010/main"/>
              </a:ext>
            </a:extLst>
          </a:blip>
          <a:srcRect b="-262"/>
          <a:stretch/>
        </p:blipFill>
        <p:spPr>
          <a:xfrm>
            <a:off x="-152524" y="965"/>
            <a:ext cx="12346195" cy="6874026"/>
          </a:xfrm>
          <a:prstGeom prst="rect">
            <a:avLst/>
          </a:prstGeom>
        </p:spPr>
      </p:pic>
      <p:pic>
        <p:nvPicPr>
          <p:cNvPr id="8" name="Afbeelding 8">
            <a:extLst>
              <a:ext uri="{FF2B5EF4-FFF2-40B4-BE49-F238E27FC236}">
                <a16:creationId xmlns:a16="http://schemas.microsoft.com/office/drawing/2014/main" id="{1D35D632-89CF-7246-77A6-95C45696E7B8}"/>
              </a:ext>
            </a:extLst>
          </p:cNvPr>
          <p:cNvPicPr>
            <a:picLocks noChangeAspect="1"/>
          </p:cNvPicPr>
          <p:nvPr/>
        </p:nvPicPr>
        <p:blipFill>
          <a:blip r:embed="rId3"/>
          <a:stretch>
            <a:fillRect/>
          </a:stretch>
        </p:blipFill>
        <p:spPr>
          <a:xfrm>
            <a:off x="2187880" y="332095"/>
            <a:ext cx="8087638" cy="6204250"/>
          </a:xfrm>
          <a:prstGeom prst="rect">
            <a:avLst/>
          </a:prstGeom>
        </p:spPr>
      </p:pic>
      <p:pic>
        <p:nvPicPr>
          <p:cNvPr id="4" name="Picture 1204358718">
            <a:extLst>
              <a:ext uri="{FF2B5EF4-FFF2-40B4-BE49-F238E27FC236}">
                <a16:creationId xmlns:a16="http://schemas.microsoft.com/office/drawing/2014/main" id="{9A0A9060-5C76-DAD1-AE79-886481DBB00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04547" y="1826421"/>
            <a:ext cx="4258458" cy="1613779"/>
          </a:xfrm>
          <a:prstGeom prst="rect">
            <a:avLst/>
          </a:prstGeom>
        </p:spPr>
      </p:pic>
      <p:cxnSp>
        <p:nvCxnSpPr>
          <p:cNvPr id="40" name="Rechte verbindingslijn met pijl 39">
            <a:extLst>
              <a:ext uri="{FF2B5EF4-FFF2-40B4-BE49-F238E27FC236}">
                <a16:creationId xmlns:a16="http://schemas.microsoft.com/office/drawing/2014/main" id="{70702D9B-9E68-EC26-63B2-06E29DCF74EC}"/>
              </a:ext>
            </a:extLst>
          </p:cNvPr>
          <p:cNvCxnSpPr>
            <a:cxnSpLocks/>
          </p:cNvCxnSpPr>
          <p:nvPr/>
        </p:nvCxnSpPr>
        <p:spPr>
          <a:xfrm flipV="1">
            <a:off x="4395163" y="4637760"/>
            <a:ext cx="4913761" cy="8001"/>
          </a:xfrm>
          <a:prstGeom prst="straightConnector1">
            <a:avLst/>
          </a:prstGeom>
        </p:spPr>
        <p:style>
          <a:lnRef idx="1">
            <a:schemeClr val="dk1"/>
          </a:lnRef>
          <a:fillRef idx="0">
            <a:schemeClr val="dk1"/>
          </a:fillRef>
          <a:effectRef idx="0">
            <a:schemeClr val="dk1"/>
          </a:effectRef>
          <a:fontRef idx="minor">
            <a:schemeClr val="tx1"/>
          </a:fontRef>
        </p:style>
      </p:cxnSp>
      <p:sp>
        <p:nvSpPr>
          <p:cNvPr id="5" name="Slide Number Placeholder 4">
            <a:extLst>
              <a:ext uri="{FF2B5EF4-FFF2-40B4-BE49-F238E27FC236}">
                <a16:creationId xmlns:a16="http://schemas.microsoft.com/office/drawing/2014/main" id="{889EDB32-6E45-B5DF-1280-30C7CE584449}"/>
              </a:ext>
            </a:extLst>
          </p:cNvPr>
          <p:cNvSpPr>
            <a:spLocks noGrp="1"/>
          </p:cNvSpPr>
          <p:nvPr>
            <p:ph type="sldNum" sz="quarter" idx="12"/>
          </p:nvPr>
        </p:nvSpPr>
        <p:spPr/>
        <p:txBody>
          <a:bodyPr/>
          <a:lstStyle/>
          <a:p>
            <a:fld id="{4CD814C8-F66B-4915-9FEC-D62A1DED085F}" type="slidenum">
              <a:rPr lang="de-DE" smtClean="0"/>
              <a:t>1</a:t>
            </a:fld>
            <a:endParaRPr lang="en-US"/>
          </a:p>
        </p:txBody>
      </p:sp>
      <p:sp>
        <p:nvSpPr>
          <p:cNvPr id="3" name="TextBox 2">
            <a:extLst>
              <a:ext uri="{FF2B5EF4-FFF2-40B4-BE49-F238E27FC236}">
                <a16:creationId xmlns:a16="http://schemas.microsoft.com/office/drawing/2014/main" id="{AB0BFE7F-FB41-D25A-6841-D50B1ABB0786}"/>
              </a:ext>
            </a:extLst>
          </p:cNvPr>
          <p:cNvSpPr txBox="1"/>
          <p:nvPr/>
        </p:nvSpPr>
        <p:spPr>
          <a:xfrm>
            <a:off x="4887238" y="3374935"/>
            <a:ext cx="184731" cy="369332"/>
          </a:xfrm>
          <a:prstGeom prst="rect">
            <a:avLst/>
          </a:prstGeom>
          <a:noFill/>
        </p:spPr>
        <p:txBody>
          <a:bodyPr wrap="none" rtlCol="0">
            <a:spAutoFit/>
          </a:bodyPr>
          <a:lstStyle/>
          <a:p>
            <a:endParaRPr lang="en-NL"/>
          </a:p>
        </p:txBody>
      </p:sp>
      <p:sp>
        <p:nvSpPr>
          <p:cNvPr id="9" name="TextBox 8">
            <a:extLst>
              <a:ext uri="{FF2B5EF4-FFF2-40B4-BE49-F238E27FC236}">
                <a16:creationId xmlns:a16="http://schemas.microsoft.com/office/drawing/2014/main" id="{0791EB0E-9F60-F712-BBBF-D2F557BF0A85}"/>
              </a:ext>
            </a:extLst>
          </p:cNvPr>
          <p:cNvSpPr txBox="1"/>
          <p:nvPr/>
        </p:nvSpPr>
        <p:spPr>
          <a:xfrm>
            <a:off x="4439932" y="4823338"/>
            <a:ext cx="5128327" cy="584775"/>
          </a:xfrm>
          <a:prstGeom prst="rect">
            <a:avLst/>
          </a:prstGeom>
          <a:noFill/>
        </p:spPr>
        <p:txBody>
          <a:bodyPr wrap="none" rtlCol="0">
            <a:spAutoFit/>
          </a:bodyPr>
          <a:lstStyle/>
          <a:p>
            <a:r>
              <a:rPr lang="en-GB" sz="3200" b="1">
                <a:latin typeface="j.d." pitchFamily="2" charset="0"/>
              </a:rPr>
              <a:t>b</a:t>
            </a:r>
            <a:r>
              <a:rPr lang="en-NL" sz="3200" b="1">
                <a:latin typeface="j.d." pitchFamily="2" charset="0"/>
              </a:rPr>
              <a:t>ij de Gemeente Delft</a:t>
            </a:r>
            <a:endParaRPr lang="en-NL" sz="3200"/>
          </a:p>
        </p:txBody>
      </p:sp>
      <p:sp>
        <p:nvSpPr>
          <p:cNvPr id="6" name="TextBox 5">
            <a:extLst>
              <a:ext uri="{FF2B5EF4-FFF2-40B4-BE49-F238E27FC236}">
                <a16:creationId xmlns:a16="http://schemas.microsoft.com/office/drawing/2014/main" id="{B2678617-5BBF-B638-B212-C05F91525A0F}"/>
              </a:ext>
            </a:extLst>
          </p:cNvPr>
          <p:cNvSpPr txBox="1"/>
          <p:nvPr/>
        </p:nvSpPr>
        <p:spPr>
          <a:xfrm>
            <a:off x="4406128" y="3571116"/>
            <a:ext cx="4421686" cy="646331"/>
          </a:xfrm>
          <a:prstGeom prst="rect">
            <a:avLst/>
          </a:prstGeom>
          <a:noFill/>
        </p:spPr>
        <p:txBody>
          <a:bodyPr wrap="square" rtlCol="0">
            <a:spAutoFit/>
          </a:bodyPr>
          <a:lstStyle/>
          <a:p>
            <a:r>
              <a:rPr lang="en-NL" sz="3600" b="1">
                <a:latin typeface="j.d." pitchFamily="2" charset="0"/>
              </a:rPr>
              <a:t>Op zoek naar</a:t>
            </a:r>
          </a:p>
        </p:txBody>
      </p:sp>
      <p:sp>
        <p:nvSpPr>
          <p:cNvPr id="7" name="TextBox 6">
            <a:extLst>
              <a:ext uri="{FF2B5EF4-FFF2-40B4-BE49-F238E27FC236}">
                <a16:creationId xmlns:a16="http://schemas.microsoft.com/office/drawing/2014/main" id="{8FB29A67-839D-C131-E1E9-C3AC959433AE}"/>
              </a:ext>
            </a:extLst>
          </p:cNvPr>
          <p:cNvSpPr txBox="1"/>
          <p:nvPr/>
        </p:nvSpPr>
        <p:spPr>
          <a:xfrm>
            <a:off x="4439932" y="4094587"/>
            <a:ext cx="4354077" cy="646331"/>
          </a:xfrm>
          <a:prstGeom prst="rect">
            <a:avLst/>
          </a:prstGeom>
          <a:noFill/>
        </p:spPr>
        <p:txBody>
          <a:bodyPr wrap="none" rtlCol="0">
            <a:spAutoFit/>
          </a:bodyPr>
          <a:lstStyle/>
          <a:p>
            <a:r>
              <a:rPr lang="en-NL" sz="3600" b="1">
                <a:latin typeface="j.d." pitchFamily="2" charset="0"/>
              </a:rPr>
              <a:t>rioolvreemd water</a:t>
            </a:r>
            <a:endParaRPr lang="en-NL" sz="3600"/>
          </a:p>
        </p:txBody>
      </p:sp>
      <p:cxnSp>
        <p:nvCxnSpPr>
          <p:cNvPr id="11" name="Rechte verbindingslijn met pijl 39">
            <a:extLst>
              <a:ext uri="{FF2B5EF4-FFF2-40B4-BE49-F238E27FC236}">
                <a16:creationId xmlns:a16="http://schemas.microsoft.com/office/drawing/2014/main" id="{92CCFE5A-4563-5C21-1400-3A4F61A5E948}"/>
              </a:ext>
            </a:extLst>
          </p:cNvPr>
          <p:cNvCxnSpPr>
            <a:cxnSpLocks/>
          </p:cNvCxnSpPr>
          <p:nvPr/>
        </p:nvCxnSpPr>
        <p:spPr>
          <a:xfrm flipV="1">
            <a:off x="4395161" y="4047844"/>
            <a:ext cx="4913761" cy="8001"/>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2" name="Rechte verbindingslijn met pijl 39">
            <a:extLst>
              <a:ext uri="{FF2B5EF4-FFF2-40B4-BE49-F238E27FC236}">
                <a16:creationId xmlns:a16="http://schemas.microsoft.com/office/drawing/2014/main" id="{45A3DD8A-00B9-DCBC-B356-35E07604E547}"/>
              </a:ext>
            </a:extLst>
          </p:cNvPr>
          <p:cNvCxnSpPr>
            <a:cxnSpLocks/>
          </p:cNvCxnSpPr>
          <p:nvPr/>
        </p:nvCxnSpPr>
        <p:spPr>
          <a:xfrm flipV="1">
            <a:off x="4398162" y="5269278"/>
            <a:ext cx="4913761" cy="8001"/>
          </a:xfrm>
          <a:prstGeom prst="straightConnector1">
            <a:avLst/>
          </a:prstGeom>
        </p:spPr>
        <p:style>
          <a:lnRef idx="1">
            <a:schemeClr val="dk1"/>
          </a:lnRef>
          <a:fillRef idx="0">
            <a:schemeClr val="dk1"/>
          </a:fillRef>
          <a:effectRef idx="0">
            <a:schemeClr val="dk1"/>
          </a:effectRef>
          <a:fontRef idx="minor">
            <a:schemeClr val="tx1"/>
          </a:fontRef>
        </p:style>
      </p:cxnSp>
      <p:pic>
        <p:nvPicPr>
          <p:cNvPr id="10" name="Picture 12" descr="Logo&#10;&#10;Description automatically generated">
            <a:extLst>
              <a:ext uri="{FF2B5EF4-FFF2-40B4-BE49-F238E27FC236}">
                <a16:creationId xmlns:a16="http://schemas.microsoft.com/office/drawing/2014/main" id="{4EAEC397-AC73-58CC-014A-D3F0570B253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69953" y="1666874"/>
            <a:ext cx="1574987" cy="991721"/>
          </a:xfrm>
          <a:prstGeom prst="rect">
            <a:avLst/>
          </a:prstGeom>
        </p:spPr>
      </p:pic>
      <p:pic>
        <p:nvPicPr>
          <p:cNvPr id="13" name="Picture 13" descr="A picture containing text&#10;&#10;Description automatically generated">
            <a:extLst>
              <a:ext uri="{FF2B5EF4-FFF2-40B4-BE49-F238E27FC236}">
                <a16:creationId xmlns:a16="http://schemas.microsoft.com/office/drawing/2014/main" id="{8E411D91-00FB-34FB-347F-6E044040FDD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951259" y="920297"/>
            <a:ext cx="1030942" cy="866746"/>
          </a:xfrm>
          <a:prstGeom prst="rect">
            <a:avLst/>
          </a:prstGeom>
        </p:spPr>
      </p:pic>
      <p:sp>
        <p:nvSpPr>
          <p:cNvPr id="14" name="TextBox 13">
            <a:extLst>
              <a:ext uri="{FF2B5EF4-FFF2-40B4-BE49-F238E27FC236}">
                <a16:creationId xmlns:a16="http://schemas.microsoft.com/office/drawing/2014/main" id="{26EBB78D-F7DB-91D1-841B-B075FCAD6415}"/>
              </a:ext>
            </a:extLst>
          </p:cNvPr>
          <p:cNvSpPr txBox="1"/>
          <p:nvPr/>
        </p:nvSpPr>
        <p:spPr>
          <a:xfrm>
            <a:off x="2788023" y="1326776"/>
            <a:ext cx="25908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i="1" dirty="0">
                <a:latin typeface="Microsoft Tai Le"/>
                <a:cs typeface="Calibri"/>
              </a:rPr>
              <a:t>3 </a:t>
            </a:r>
            <a:r>
              <a:rPr lang="en-US" sz="1050" i="1" dirty="0" err="1">
                <a:latin typeface="Microsoft Tai Le"/>
                <a:cs typeface="Calibri"/>
              </a:rPr>
              <a:t>maart</a:t>
            </a:r>
            <a:r>
              <a:rPr lang="en-US" sz="1050" i="1" dirty="0">
                <a:latin typeface="Microsoft Tai Le"/>
                <a:cs typeface="Calibri"/>
              </a:rPr>
              <a:t> 2023</a:t>
            </a:r>
            <a:endParaRPr lang="en-US" sz="1050" i="1" dirty="0">
              <a:latin typeface="Microsoft Tai Le"/>
              <a:cs typeface="Microsoft Tai Le"/>
            </a:endParaRPr>
          </a:p>
        </p:txBody>
      </p:sp>
    </p:spTree>
    <p:extLst>
      <p:ext uri="{BB962C8B-B14F-4D97-AF65-F5344CB8AC3E}">
        <p14:creationId xmlns:p14="http://schemas.microsoft.com/office/powerpoint/2010/main" val="3351439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46FA2-1D77-A178-483A-D19CA732DCD3}"/>
              </a:ext>
            </a:extLst>
          </p:cNvPr>
          <p:cNvSpPr>
            <a:spLocks noGrp="1"/>
          </p:cNvSpPr>
          <p:nvPr>
            <p:ph type="title"/>
          </p:nvPr>
        </p:nvSpPr>
        <p:spPr/>
        <p:txBody>
          <a:bodyPr/>
          <a:lstStyle/>
          <a:p>
            <a:r>
              <a:rPr lang="en-NL" b="1" dirty="0"/>
              <a:t>Het bewijs</a:t>
            </a:r>
          </a:p>
        </p:txBody>
      </p:sp>
      <p:sp>
        <p:nvSpPr>
          <p:cNvPr id="3" name="Content Placeholder 2">
            <a:extLst>
              <a:ext uri="{FF2B5EF4-FFF2-40B4-BE49-F238E27FC236}">
                <a16:creationId xmlns:a16="http://schemas.microsoft.com/office/drawing/2014/main" id="{FB69A4E1-6C8A-A52B-8353-F34B360BBB1D}"/>
              </a:ext>
            </a:extLst>
          </p:cNvPr>
          <p:cNvSpPr>
            <a:spLocks noGrp="1"/>
          </p:cNvSpPr>
          <p:nvPr>
            <p:ph idx="1"/>
          </p:nvPr>
        </p:nvSpPr>
        <p:spPr>
          <a:xfrm>
            <a:off x="838200" y="2058339"/>
            <a:ext cx="5257800" cy="1965179"/>
          </a:xfrm>
        </p:spPr>
        <p:style>
          <a:lnRef idx="2">
            <a:schemeClr val="dk1"/>
          </a:lnRef>
          <a:fillRef idx="1">
            <a:schemeClr val="lt1"/>
          </a:fillRef>
          <a:effectRef idx="0">
            <a:schemeClr val="dk1"/>
          </a:effectRef>
          <a:fontRef idx="minor">
            <a:schemeClr val="dk1"/>
          </a:fontRef>
        </p:style>
        <p:txBody>
          <a:bodyPr/>
          <a:lstStyle/>
          <a:p>
            <a:r>
              <a:rPr lang="en-NL" dirty="0"/>
              <a:t>Om 20.00 </a:t>
            </a:r>
            <a:r>
              <a:rPr lang="nl-NL" dirty="0"/>
              <a:t>start neerslag</a:t>
            </a:r>
            <a:endParaRPr lang="en-NL" dirty="0"/>
          </a:p>
          <a:p>
            <a:r>
              <a:rPr lang="en-NL" dirty="0"/>
              <a:t>Om 21.00 </a:t>
            </a:r>
            <a:r>
              <a:rPr lang="nl-NL" dirty="0"/>
              <a:t>lange pomp activiteit</a:t>
            </a:r>
          </a:p>
          <a:p>
            <a:r>
              <a:rPr lang="nl-NL" dirty="0"/>
              <a:t>Herhaalt tijdens elke neerslag</a:t>
            </a:r>
          </a:p>
        </p:txBody>
      </p:sp>
      <p:sp>
        <p:nvSpPr>
          <p:cNvPr id="4" name="Footer Placeholder 3">
            <a:extLst>
              <a:ext uri="{FF2B5EF4-FFF2-40B4-BE49-F238E27FC236}">
                <a16:creationId xmlns:a16="http://schemas.microsoft.com/office/drawing/2014/main" id="{6D91054F-C3C4-82E8-276D-963F8CACBAE0}"/>
              </a:ext>
            </a:extLst>
          </p:cNvPr>
          <p:cNvSpPr>
            <a:spLocks noGrp="1"/>
          </p:cNvSpPr>
          <p:nvPr>
            <p:ph type="ftr" sz="quarter" idx="11"/>
          </p:nvPr>
        </p:nvSpPr>
        <p:spPr/>
        <p:txBody>
          <a:bodyPr/>
          <a:lstStyle/>
          <a:p>
            <a:endParaRPr lang="de-DE"/>
          </a:p>
        </p:txBody>
      </p:sp>
      <p:sp>
        <p:nvSpPr>
          <p:cNvPr id="5" name="Slide Number Placeholder 4">
            <a:extLst>
              <a:ext uri="{FF2B5EF4-FFF2-40B4-BE49-F238E27FC236}">
                <a16:creationId xmlns:a16="http://schemas.microsoft.com/office/drawing/2014/main" id="{86DBF35A-9555-1611-723C-2179049F2102}"/>
              </a:ext>
            </a:extLst>
          </p:cNvPr>
          <p:cNvSpPr>
            <a:spLocks noGrp="1"/>
          </p:cNvSpPr>
          <p:nvPr>
            <p:ph type="sldNum" sz="quarter" idx="12"/>
          </p:nvPr>
        </p:nvSpPr>
        <p:spPr/>
        <p:txBody>
          <a:bodyPr/>
          <a:lstStyle/>
          <a:p>
            <a:fld id="{4CD814C8-F66B-4915-9FEC-D62A1DED085F}" type="slidenum">
              <a:rPr lang="de-DE" smtClean="0"/>
              <a:t>10</a:t>
            </a:fld>
            <a:endParaRPr lang="de-DE"/>
          </a:p>
        </p:txBody>
      </p:sp>
      <p:grpSp>
        <p:nvGrpSpPr>
          <p:cNvPr id="10" name="Group 9">
            <a:extLst>
              <a:ext uri="{FF2B5EF4-FFF2-40B4-BE49-F238E27FC236}">
                <a16:creationId xmlns:a16="http://schemas.microsoft.com/office/drawing/2014/main" id="{4DECFB4E-92A7-88B1-0D95-B9662CC1B012}"/>
              </a:ext>
            </a:extLst>
          </p:cNvPr>
          <p:cNvGrpSpPr/>
          <p:nvPr/>
        </p:nvGrpSpPr>
        <p:grpSpPr>
          <a:xfrm>
            <a:off x="7127069" y="398331"/>
            <a:ext cx="4634088" cy="5958019"/>
            <a:chOff x="4038600" y="365125"/>
            <a:chExt cx="4634088" cy="5958019"/>
          </a:xfrm>
        </p:grpSpPr>
        <p:pic>
          <p:nvPicPr>
            <p:cNvPr id="6" name="Afbeelding 4">
              <a:extLst>
                <a:ext uri="{FF2B5EF4-FFF2-40B4-BE49-F238E27FC236}">
                  <a16:creationId xmlns:a16="http://schemas.microsoft.com/office/drawing/2014/main" id="{659B245F-C519-4F69-A4AC-840206427E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38600" y="365125"/>
              <a:ext cx="4634088" cy="2290524"/>
            </a:xfrm>
            <a:prstGeom prst="rect">
              <a:avLst/>
            </a:prstGeom>
            <a:ln>
              <a:solidFill>
                <a:schemeClr val="tx1"/>
              </a:solidFill>
            </a:ln>
          </p:spPr>
        </p:pic>
        <p:pic>
          <p:nvPicPr>
            <p:cNvPr id="7" name="Afbeelding 6">
              <a:extLst>
                <a:ext uri="{FF2B5EF4-FFF2-40B4-BE49-F238E27FC236}">
                  <a16:creationId xmlns:a16="http://schemas.microsoft.com/office/drawing/2014/main" id="{43981CAD-7D53-D9FF-1DE2-763A7CD67F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41102" y="2655649"/>
              <a:ext cx="4631586" cy="3667495"/>
            </a:xfrm>
            <a:prstGeom prst="rect">
              <a:avLst/>
            </a:prstGeom>
            <a:ln>
              <a:solidFill>
                <a:schemeClr val="tx1"/>
              </a:solidFill>
            </a:ln>
          </p:spPr>
        </p:pic>
        <p:sp>
          <p:nvSpPr>
            <p:cNvPr id="8" name="Right Arrow 7">
              <a:extLst>
                <a:ext uri="{FF2B5EF4-FFF2-40B4-BE49-F238E27FC236}">
                  <a16:creationId xmlns:a16="http://schemas.microsoft.com/office/drawing/2014/main" id="{5F88C1DB-3185-0817-7359-842BBBE0BC52}"/>
                </a:ext>
              </a:extLst>
            </p:cNvPr>
            <p:cNvSpPr/>
            <p:nvPr/>
          </p:nvSpPr>
          <p:spPr>
            <a:xfrm rot="2217659">
              <a:off x="4751726" y="3891334"/>
              <a:ext cx="798653" cy="219919"/>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Right Arrow 8">
              <a:extLst>
                <a:ext uri="{FF2B5EF4-FFF2-40B4-BE49-F238E27FC236}">
                  <a16:creationId xmlns:a16="http://schemas.microsoft.com/office/drawing/2014/main" id="{15BFD620-BDE4-44F4-6AF1-41B8F8BC5E3B}"/>
                </a:ext>
              </a:extLst>
            </p:cNvPr>
            <p:cNvSpPr/>
            <p:nvPr/>
          </p:nvSpPr>
          <p:spPr>
            <a:xfrm>
              <a:off x="5297347" y="1715665"/>
              <a:ext cx="798653" cy="219919"/>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cxnSp>
        <p:nvCxnSpPr>
          <p:cNvPr id="12" name="Rechte verbindingslijn 11">
            <a:extLst>
              <a:ext uri="{FF2B5EF4-FFF2-40B4-BE49-F238E27FC236}">
                <a16:creationId xmlns:a16="http://schemas.microsoft.com/office/drawing/2014/main" id="{C0F013D9-F627-A12D-FDCF-4CB842DF503F}"/>
              </a:ext>
            </a:extLst>
          </p:cNvPr>
          <p:cNvCxnSpPr>
            <a:cxnSpLocks/>
          </p:cNvCxnSpPr>
          <p:nvPr/>
        </p:nvCxnSpPr>
        <p:spPr>
          <a:xfrm flipV="1">
            <a:off x="6096000" y="398331"/>
            <a:ext cx="1031069" cy="1660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AF6CBCFB-A7D2-41C5-C317-54FDC03792B9}"/>
              </a:ext>
            </a:extLst>
          </p:cNvPr>
          <p:cNvCxnSpPr/>
          <p:nvPr/>
        </p:nvCxnSpPr>
        <p:spPr>
          <a:xfrm>
            <a:off x="6096000" y="4023518"/>
            <a:ext cx="1031069" cy="233283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5337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982151D-00FF-3354-BB84-4C9D293064E1}"/>
              </a:ext>
            </a:extLst>
          </p:cNvPr>
          <p:cNvSpPr>
            <a:spLocks noGrp="1"/>
          </p:cNvSpPr>
          <p:nvPr>
            <p:ph type="sldNum" sz="quarter" idx="12"/>
          </p:nvPr>
        </p:nvSpPr>
        <p:spPr/>
        <p:txBody>
          <a:bodyPr/>
          <a:lstStyle/>
          <a:p>
            <a:fld id="{4CD814C8-F66B-4915-9FEC-D62A1DED085F}" type="slidenum">
              <a:rPr lang="de-DE" smtClean="0"/>
              <a:t>11</a:t>
            </a:fld>
            <a:endParaRPr lang="en-US"/>
          </a:p>
        </p:txBody>
      </p:sp>
      <p:pic>
        <p:nvPicPr>
          <p:cNvPr id="13" name="Picture 13" descr="Diagram, engineering drawing&#10;&#10;Description automatically generated">
            <a:extLst>
              <a:ext uri="{FF2B5EF4-FFF2-40B4-BE49-F238E27FC236}">
                <a16:creationId xmlns:a16="http://schemas.microsoft.com/office/drawing/2014/main" id="{BAE3197D-F518-8A99-DBC8-A4D780821A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1564997"/>
            <a:ext cx="3714867" cy="5285520"/>
          </a:xfrm>
          <a:prstGeom prst="rect">
            <a:avLst/>
          </a:prstGeom>
        </p:spPr>
      </p:pic>
      <p:sp>
        <p:nvSpPr>
          <p:cNvPr id="2" name="Titel 1">
            <a:extLst>
              <a:ext uri="{FF2B5EF4-FFF2-40B4-BE49-F238E27FC236}">
                <a16:creationId xmlns:a16="http://schemas.microsoft.com/office/drawing/2014/main" id="{CBBF378A-55DD-9844-56B4-F515402C1D84}"/>
              </a:ext>
            </a:extLst>
          </p:cNvPr>
          <p:cNvSpPr>
            <a:spLocks noGrp="1"/>
          </p:cNvSpPr>
          <p:nvPr>
            <p:ph type="title"/>
          </p:nvPr>
        </p:nvSpPr>
        <p:spPr/>
        <p:txBody>
          <a:bodyPr/>
          <a:lstStyle/>
          <a:p>
            <a:r>
              <a:rPr lang="nl-NL" b="1" dirty="0">
                <a:ea typeface="Microsoft JhengHei"/>
                <a:cs typeface="Microsoft Tai Le" panose="020B0502040204020203" pitchFamily="34" charset="0"/>
              </a:rPr>
              <a:t>Het plaats delict</a:t>
            </a:r>
          </a:p>
        </p:txBody>
      </p:sp>
      <p:sp>
        <p:nvSpPr>
          <p:cNvPr id="7" name="Oval 6">
            <a:extLst>
              <a:ext uri="{FF2B5EF4-FFF2-40B4-BE49-F238E27FC236}">
                <a16:creationId xmlns:a16="http://schemas.microsoft.com/office/drawing/2014/main" id="{681D4F04-D0DD-E46E-E2C4-7039327BC605}"/>
              </a:ext>
            </a:extLst>
          </p:cNvPr>
          <p:cNvSpPr/>
          <p:nvPr/>
        </p:nvSpPr>
        <p:spPr>
          <a:xfrm>
            <a:off x="1545725" y="1870849"/>
            <a:ext cx="45719" cy="502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Right Arrow 7">
            <a:extLst>
              <a:ext uri="{FF2B5EF4-FFF2-40B4-BE49-F238E27FC236}">
                <a16:creationId xmlns:a16="http://schemas.microsoft.com/office/drawing/2014/main" id="{3F104C9B-A17C-5252-E352-6E9A929995C4}"/>
              </a:ext>
            </a:extLst>
          </p:cNvPr>
          <p:cNvSpPr/>
          <p:nvPr/>
        </p:nvSpPr>
        <p:spPr>
          <a:xfrm rot="12007755">
            <a:off x="1662163" y="1912553"/>
            <a:ext cx="798653" cy="219919"/>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2">
            <a:extLst>
              <a:ext uri="{FF2B5EF4-FFF2-40B4-BE49-F238E27FC236}">
                <a16:creationId xmlns:a16="http://schemas.microsoft.com/office/drawing/2014/main" id="{5E523AFF-DED7-640B-EB12-0926B9850A8E}"/>
              </a:ext>
            </a:extLst>
          </p:cNvPr>
          <p:cNvSpPr>
            <a:spLocks noGrp="1"/>
          </p:cNvSpPr>
          <p:nvPr>
            <p:ph idx="1"/>
          </p:nvPr>
        </p:nvSpPr>
        <p:spPr>
          <a:xfrm>
            <a:off x="2474243" y="2030620"/>
            <a:ext cx="1608379" cy="465120"/>
          </a:xfrm>
        </p:spPr>
        <p:txBody>
          <a:bodyPr>
            <a:normAutofit lnSpcReduction="10000"/>
          </a:bodyPr>
          <a:lstStyle/>
          <a:p>
            <a:pPr marL="0" indent="0">
              <a:buNone/>
            </a:pPr>
            <a:r>
              <a:rPr lang="en-NL"/>
              <a:t>Crommie</a:t>
            </a:r>
          </a:p>
        </p:txBody>
      </p:sp>
      <p:pic>
        <p:nvPicPr>
          <p:cNvPr id="11" name="Afbeelding 6">
            <a:extLst>
              <a:ext uri="{FF2B5EF4-FFF2-40B4-BE49-F238E27FC236}">
                <a16:creationId xmlns:a16="http://schemas.microsoft.com/office/drawing/2014/main" id="{44D65938-1395-6F05-97F6-22CA851B962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43007" y="0"/>
            <a:ext cx="4848993" cy="6858000"/>
          </a:xfrm>
          <a:prstGeom prst="rect">
            <a:avLst/>
          </a:prstGeom>
          <a:ln>
            <a:solidFill>
              <a:schemeClr val="tx1"/>
            </a:solidFill>
          </a:ln>
        </p:spPr>
      </p:pic>
      <p:sp>
        <p:nvSpPr>
          <p:cNvPr id="14" name="Content Placeholder 2">
            <a:extLst>
              <a:ext uri="{FF2B5EF4-FFF2-40B4-BE49-F238E27FC236}">
                <a16:creationId xmlns:a16="http://schemas.microsoft.com/office/drawing/2014/main" id="{B4738701-8040-FA03-8D3C-54935AB69D90}"/>
              </a:ext>
            </a:extLst>
          </p:cNvPr>
          <p:cNvSpPr txBox="1">
            <a:spLocks/>
          </p:cNvSpPr>
          <p:nvPr/>
        </p:nvSpPr>
        <p:spPr>
          <a:xfrm>
            <a:off x="5350910" y="2101252"/>
            <a:ext cx="2078824" cy="60293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L"/>
              <a:t>Het rioolstelsel</a:t>
            </a:r>
          </a:p>
        </p:txBody>
      </p:sp>
      <p:sp>
        <p:nvSpPr>
          <p:cNvPr id="15" name="Right Arrow 14">
            <a:extLst>
              <a:ext uri="{FF2B5EF4-FFF2-40B4-BE49-F238E27FC236}">
                <a16:creationId xmlns:a16="http://schemas.microsoft.com/office/drawing/2014/main" id="{5688C4B1-05E4-DE7F-5952-634B01AB57CD}"/>
              </a:ext>
            </a:extLst>
          </p:cNvPr>
          <p:cNvSpPr/>
          <p:nvPr/>
        </p:nvSpPr>
        <p:spPr>
          <a:xfrm rot="20021694">
            <a:off x="7459398" y="1960427"/>
            <a:ext cx="798653" cy="219919"/>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aphicFrame>
        <p:nvGraphicFramePr>
          <p:cNvPr id="16" name="Tabel 13">
            <a:extLst>
              <a:ext uri="{FF2B5EF4-FFF2-40B4-BE49-F238E27FC236}">
                <a16:creationId xmlns:a16="http://schemas.microsoft.com/office/drawing/2014/main" id="{04CE7707-F5FC-AB81-66EC-B79D12553E5B}"/>
              </a:ext>
            </a:extLst>
          </p:cNvPr>
          <p:cNvGraphicFramePr>
            <a:graphicFrameLocks/>
          </p:cNvGraphicFramePr>
          <p:nvPr>
            <p:extLst>
              <p:ext uri="{D42A27DB-BD31-4B8C-83A1-F6EECF244321}">
                <p14:modId xmlns:p14="http://schemas.microsoft.com/office/powerpoint/2010/main" val="1271885246"/>
              </p:ext>
            </p:extLst>
          </p:nvPr>
        </p:nvGraphicFramePr>
        <p:xfrm>
          <a:off x="3629808" y="3330486"/>
          <a:ext cx="5115941" cy="1781930"/>
        </p:xfrm>
        <a:graphic>
          <a:graphicData uri="http://schemas.openxmlformats.org/drawingml/2006/table">
            <a:tbl>
              <a:tblPr firstRow="1" bandRow="1">
                <a:tableStyleId>{5940675A-B579-460E-94D1-54222C63F5DA}</a:tableStyleId>
              </a:tblPr>
              <a:tblGrid>
                <a:gridCol w="1024635">
                  <a:extLst>
                    <a:ext uri="{9D8B030D-6E8A-4147-A177-3AD203B41FA5}">
                      <a16:colId xmlns:a16="http://schemas.microsoft.com/office/drawing/2014/main" val="3468014201"/>
                    </a:ext>
                  </a:extLst>
                </a:gridCol>
                <a:gridCol w="998926">
                  <a:extLst>
                    <a:ext uri="{9D8B030D-6E8A-4147-A177-3AD203B41FA5}">
                      <a16:colId xmlns:a16="http://schemas.microsoft.com/office/drawing/2014/main" val="56180501"/>
                    </a:ext>
                  </a:extLst>
                </a:gridCol>
                <a:gridCol w="868331">
                  <a:extLst>
                    <a:ext uri="{9D8B030D-6E8A-4147-A177-3AD203B41FA5}">
                      <a16:colId xmlns:a16="http://schemas.microsoft.com/office/drawing/2014/main" val="1003375321"/>
                    </a:ext>
                  </a:extLst>
                </a:gridCol>
                <a:gridCol w="984944">
                  <a:extLst>
                    <a:ext uri="{9D8B030D-6E8A-4147-A177-3AD203B41FA5}">
                      <a16:colId xmlns:a16="http://schemas.microsoft.com/office/drawing/2014/main" val="18226435"/>
                    </a:ext>
                  </a:extLst>
                </a:gridCol>
                <a:gridCol w="1239105">
                  <a:extLst>
                    <a:ext uri="{9D8B030D-6E8A-4147-A177-3AD203B41FA5}">
                      <a16:colId xmlns:a16="http://schemas.microsoft.com/office/drawing/2014/main" val="141723288"/>
                    </a:ext>
                  </a:extLst>
                </a:gridCol>
              </a:tblGrid>
              <a:tr h="212575">
                <a:tc>
                  <a:txBody>
                    <a:bodyPr/>
                    <a:lstStyle/>
                    <a:p>
                      <a:r>
                        <a:rPr lang="nl-NL" sz="900" b="1">
                          <a:latin typeface="Microsoft JhengHei"/>
                          <a:ea typeface="Microsoft JhengHei"/>
                        </a:rPr>
                        <a:t>Kenmerken</a:t>
                      </a:r>
                    </a:p>
                  </a:txBody>
                  <a:tcPr marL="77300" marR="77300" marT="38650" marB="38650">
                    <a:solidFill>
                      <a:schemeClr val="bg1"/>
                    </a:solidFill>
                  </a:tcPr>
                </a:tc>
                <a:tc>
                  <a:txBody>
                    <a:bodyPr/>
                    <a:lstStyle/>
                    <a:p>
                      <a:r>
                        <a:rPr lang="nl-NL" sz="900" b="1">
                          <a:latin typeface="Microsoft JhengHei"/>
                          <a:ea typeface="Microsoft JhengHei"/>
                        </a:rPr>
                        <a:t>Aanlegjaar</a:t>
                      </a:r>
                    </a:p>
                  </a:txBody>
                  <a:tcPr marL="77300" marR="77300" marT="38650" marB="38650">
                    <a:solidFill>
                      <a:schemeClr val="bg1"/>
                    </a:solidFill>
                  </a:tcPr>
                </a:tc>
                <a:tc>
                  <a:txBody>
                    <a:bodyPr/>
                    <a:lstStyle/>
                    <a:p>
                      <a:r>
                        <a:rPr lang="nl-NL" sz="900" b="1">
                          <a:latin typeface="Microsoft JhengHei"/>
                          <a:ea typeface="Microsoft JhengHei"/>
                        </a:rPr>
                        <a:t>Ø [mm]</a:t>
                      </a:r>
                    </a:p>
                  </a:txBody>
                  <a:tcPr marL="77300" marR="77300" marT="38650" marB="38650">
                    <a:solidFill>
                      <a:schemeClr val="bg1"/>
                    </a:solidFill>
                  </a:tcPr>
                </a:tc>
                <a:tc>
                  <a:txBody>
                    <a:bodyPr/>
                    <a:lstStyle/>
                    <a:p>
                      <a:r>
                        <a:rPr lang="nl-NL" sz="900" b="1">
                          <a:latin typeface="Microsoft JhengHei"/>
                          <a:ea typeface="Microsoft JhengHei"/>
                        </a:rPr>
                        <a:t>Lengte [km]</a:t>
                      </a:r>
                    </a:p>
                  </a:txBody>
                  <a:tcPr marL="77300" marR="77300" marT="38650" marB="38650">
                    <a:solidFill>
                      <a:schemeClr val="bg1"/>
                    </a:solidFill>
                  </a:tcPr>
                </a:tc>
                <a:tc>
                  <a:txBody>
                    <a:bodyPr/>
                    <a:lstStyle/>
                    <a:p>
                      <a:r>
                        <a:rPr lang="nl-NL" sz="900" b="1" err="1">
                          <a:latin typeface="Microsoft JhengHei"/>
                          <a:ea typeface="Microsoft JhengHei"/>
                        </a:rPr>
                        <a:t>B.o.b</a:t>
                      </a:r>
                      <a:r>
                        <a:rPr lang="nl-NL" sz="900" b="1">
                          <a:latin typeface="Microsoft JhengHei"/>
                          <a:ea typeface="Microsoft JhengHei"/>
                        </a:rPr>
                        <a:t>. [m NAP]</a:t>
                      </a:r>
                    </a:p>
                  </a:txBody>
                  <a:tcPr marL="77300" marR="77300" marT="38650" marB="38650">
                    <a:solidFill>
                      <a:schemeClr val="bg1"/>
                    </a:solidFill>
                  </a:tcPr>
                </a:tc>
                <a:extLst>
                  <a:ext uri="{0D108BD9-81ED-4DB2-BD59-A6C34878D82A}">
                    <a16:rowId xmlns:a16="http://schemas.microsoft.com/office/drawing/2014/main" val="342525435"/>
                  </a:ext>
                </a:extLst>
              </a:tr>
              <a:tr h="313494">
                <a:tc>
                  <a:txBody>
                    <a:bodyPr/>
                    <a:lstStyle/>
                    <a:p>
                      <a:r>
                        <a:rPr lang="nl-NL" sz="900" b="1">
                          <a:latin typeface="Microsoft JhengHei"/>
                          <a:ea typeface="Microsoft JhengHei"/>
                        </a:rPr>
                        <a:t>Drain</a:t>
                      </a:r>
                    </a:p>
                  </a:txBody>
                  <a:tcPr marL="77300" marR="77300" marT="38650" marB="38650">
                    <a:solidFill>
                      <a:schemeClr val="bg1"/>
                    </a:solidFill>
                  </a:tcPr>
                </a:tc>
                <a:tc>
                  <a:txBody>
                    <a:bodyPr/>
                    <a:lstStyle/>
                    <a:p>
                      <a:r>
                        <a:rPr lang="nl-NL" sz="900">
                          <a:latin typeface="Microsoft JhengHei"/>
                          <a:ea typeface="Microsoft JhengHei"/>
                        </a:rPr>
                        <a:t>2003 à 2019</a:t>
                      </a:r>
                    </a:p>
                  </a:txBody>
                  <a:tcPr marL="77300" marR="77300" marT="38650" marB="38650">
                    <a:solidFill>
                      <a:schemeClr val="bg1"/>
                    </a:solidFill>
                  </a:tcPr>
                </a:tc>
                <a:tc>
                  <a:txBody>
                    <a:bodyPr/>
                    <a:lstStyle/>
                    <a:p>
                      <a:r>
                        <a:rPr lang="nl-NL" sz="900">
                          <a:latin typeface="Microsoft JhengHei"/>
                          <a:ea typeface="Microsoft JhengHei"/>
                        </a:rPr>
                        <a:t>80 à 160</a:t>
                      </a:r>
                    </a:p>
                  </a:txBody>
                  <a:tcPr marL="77300" marR="77300" marT="38650" marB="38650">
                    <a:solidFill>
                      <a:schemeClr val="bg1"/>
                    </a:solidFill>
                  </a:tcPr>
                </a:tc>
                <a:tc>
                  <a:txBody>
                    <a:bodyPr/>
                    <a:lstStyle/>
                    <a:p>
                      <a:r>
                        <a:rPr lang="nl-NL" sz="900">
                          <a:latin typeface="Microsoft JhengHei"/>
                          <a:ea typeface="Microsoft JhengHei"/>
                        </a:rPr>
                        <a:t>1,7 </a:t>
                      </a:r>
                      <a:endParaRPr lang="nl-NL" sz="900">
                        <a:latin typeface="Microsoft JhengHei" panose="020B0604030504040204" pitchFamily="34" charset="-120"/>
                        <a:ea typeface="Microsoft JhengHei" panose="020B0604030504040204" pitchFamily="34" charset="-120"/>
                      </a:endParaRPr>
                    </a:p>
                  </a:txBody>
                  <a:tcPr marL="77300" marR="77300" marT="38650" marB="38650">
                    <a:solidFill>
                      <a:schemeClr val="bg1"/>
                    </a:solidFill>
                  </a:tcPr>
                </a:tc>
                <a:tc>
                  <a:txBody>
                    <a:bodyPr/>
                    <a:lstStyle/>
                    <a:p>
                      <a:r>
                        <a:rPr lang="nl-NL" sz="900">
                          <a:latin typeface="Microsoft JhengHei"/>
                          <a:ea typeface="Microsoft JhengHei"/>
                        </a:rPr>
                        <a:t>-1,4 à -0,7</a:t>
                      </a:r>
                    </a:p>
                  </a:txBody>
                  <a:tcPr marL="77300" marR="77300" marT="38650" marB="38650">
                    <a:solidFill>
                      <a:schemeClr val="bg1"/>
                    </a:solidFill>
                  </a:tcPr>
                </a:tc>
                <a:extLst>
                  <a:ext uri="{0D108BD9-81ED-4DB2-BD59-A6C34878D82A}">
                    <a16:rowId xmlns:a16="http://schemas.microsoft.com/office/drawing/2014/main" val="3628235715"/>
                  </a:ext>
                </a:extLst>
              </a:tr>
              <a:tr h="313494">
                <a:tc>
                  <a:txBody>
                    <a:bodyPr/>
                    <a:lstStyle/>
                    <a:p>
                      <a:r>
                        <a:rPr lang="nl-NL" sz="900" b="1">
                          <a:latin typeface="Microsoft JhengHei"/>
                          <a:ea typeface="Microsoft JhengHei"/>
                        </a:rPr>
                        <a:t>Gemengd</a:t>
                      </a:r>
                    </a:p>
                  </a:txBody>
                  <a:tcPr marL="77300" marR="77300" marT="38650" marB="38650">
                    <a:solidFill>
                      <a:schemeClr val="bg1"/>
                    </a:solidFill>
                  </a:tcPr>
                </a:tc>
                <a:tc>
                  <a:txBody>
                    <a:bodyPr/>
                    <a:lstStyle/>
                    <a:p>
                      <a:r>
                        <a:rPr lang="nl-NL" sz="900">
                          <a:latin typeface="Microsoft JhengHei"/>
                          <a:ea typeface="Microsoft JhengHei"/>
                        </a:rPr>
                        <a:t>1970 à 2019</a:t>
                      </a:r>
                    </a:p>
                  </a:txBody>
                  <a:tcPr marL="77300" marR="77300" marT="38650" marB="38650">
                    <a:solidFill>
                      <a:schemeClr val="bg1"/>
                    </a:solidFill>
                  </a:tcPr>
                </a:tc>
                <a:tc>
                  <a:txBody>
                    <a:bodyPr/>
                    <a:lstStyle/>
                    <a:p>
                      <a:r>
                        <a:rPr lang="nl-NL" sz="900">
                          <a:latin typeface="Microsoft JhengHei"/>
                          <a:ea typeface="Microsoft JhengHei"/>
                        </a:rPr>
                        <a:t>160 à 600 </a:t>
                      </a:r>
                      <a:endParaRPr lang="nl-NL" sz="900">
                        <a:latin typeface="Microsoft JhengHei" panose="020B0604030504040204" pitchFamily="34" charset="-120"/>
                        <a:ea typeface="Microsoft JhengHei" panose="020B0604030504040204" pitchFamily="34" charset="-120"/>
                      </a:endParaRPr>
                    </a:p>
                  </a:txBody>
                  <a:tcPr marL="77300" marR="77300" marT="38650" marB="38650">
                    <a:solidFill>
                      <a:schemeClr val="bg1"/>
                    </a:solidFill>
                  </a:tcPr>
                </a:tc>
                <a:tc>
                  <a:txBody>
                    <a:bodyPr/>
                    <a:lstStyle/>
                    <a:p>
                      <a:r>
                        <a:rPr lang="nl-NL" sz="900">
                          <a:latin typeface="Microsoft JhengHei"/>
                          <a:ea typeface="Microsoft JhengHei"/>
                        </a:rPr>
                        <a:t>1,2</a:t>
                      </a:r>
                    </a:p>
                  </a:txBody>
                  <a:tcPr marL="77300" marR="77300" marT="38650" marB="38650">
                    <a:solidFill>
                      <a:schemeClr val="bg1"/>
                    </a:solidFill>
                  </a:tcPr>
                </a:tc>
                <a:tc>
                  <a:txBody>
                    <a:bodyPr/>
                    <a:lstStyle/>
                    <a:p>
                      <a:r>
                        <a:rPr lang="nl-NL" sz="900">
                          <a:latin typeface="Microsoft JhengHei"/>
                          <a:ea typeface="Microsoft JhengHei"/>
                        </a:rPr>
                        <a:t>-3,3 à -0,6</a:t>
                      </a:r>
                    </a:p>
                  </a:txBody>
                  <a:tcPr marL="77300" marR="77300" marT="38650" marB="38650">
                    <a:solidFill>
                      <a:schemeClr val="bg1"/>
                    </a:solidFill>
                  </a:tcPr>
                </a:tc>
                <a:extLst>
                  <a:ext uri="{0D108BD9-81ED-4DB2-BD59-A6C34878D82A}">
                    <a16:rowId xmlns:a16="http://schemas.microsoft.com/office/drawing/2014/main" val="2518463199"/>
                  </a:ext>
                </a:extLst>
              </a:tr>
              <a:tr h="313494">
                <a:tc>
                  <a:txBody>
                    <a:bodyPr/>
                    <a:lstStyle/>
                    <a:p>
                      <a:r>
                        <a:rPr lang="nl-NL" sz="900" b="1">
                          <a:latin typeface="Microsoft JhengHei"/>
                          <a:ea typeface="Microsoft JhengHei"/>
                        </a:rPr>
                        <a:t>Hemelwater</a:t>
                      </a:r>
                    </a:p>
                  </a:txBody>
                  <a:tcPr marL="77300" marR="77300" marT="38650" marB="38650">
                    <a:solidFill>
                      <a:schemeClr val="bg1"/>
                    </a:solidFill>
                  </a:tcPr>
                </a:tc>
                <a:tc>
                  <a:txBody>
                    <a:bodyPr/>
                    <a:lstStyle/>
                    <a:p>
                      <a:r>
                        <a:rPr lang="nl-NL" sz="900">
                          <a:latin typeface="Microsoft JhengHei"/>
                          <a:ea typeface="Microsoft JhengHei"/>
                        </a:rPr>
                        <a:t>1994 à 2019</a:t>
                      </a:r>
                    </a:p>
                  </a:txBody>
                  <a:tcPr marL="77300" marR="77300" marT="38650" marB="38650">
                    <a:solidFill>
                      <a:schemeClr val="bg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nl-NL" sz="900">
                          <a:latin typeface="Microsoft JhengHei"/>
                          <a:ea typeface="Microsoft JhengHei"/>
                        </a:rPr>
                        <a:t>160 à 800 </a:t>
                      </a:r>
                      <a:endParaRPr lang="nl-NL" sz="900">
                        <a:latin typeface="Microsoft JhengHei" panose="020B0604030504040204" pitchFamily="34" charset="-120"/>
                        <a:ea typeface="Microsoft JhengHei" panose="020B0604030504040204" pitchFamily="34" charset="-120"/>
                      </a:endParaRPr>
                    </a:p>
                  </a:txBody>
                  <a:tcPr marL="77300" marR="77300" marT="38650" marB="38650">
                    <a:solidFill>
                      <a:schemeClr val="bg1"/>
                    </a:solidFill>
                  </a:tcPr>
                </a:tc>
                <a:tc>
                  <a:txBody>
                    <a:bodyPr/>
                    <a:lstStyle/>
                    <a:p>
                      <a:r>
                        <a:rPr lang="nl-NL" sz="900">
                          <a:latin typeface="Microsoft JhengHei"/>
                          <a:ea typeface="Microsoft JhengHei"/>
                        </a:rPr>
                        <a:t>4,9</a:t>
                      </a:r>
                    </a:p>
                  </a:txBody>
                  <a:tcPr marL="77300" marR="77300" marT="38650" marB="38650">
                    <a:solidFill>
                      <a:schemeClr val="bg1"/>
                    </a:solidFill>
                  </a:tcPr>
                </a:tc>
                <a:tc>
                  <a:txBody>
                    <a:bodyPr/>
                    <a:lstStyle/>
                    <a:p>
                      <a:r>
                        <a:rPr lang="nl-NL" sz="900">
                          <a:latin typeface="Microsoft JhengHei"/>
                          <a:ea typeface="Microsoft JhengHei"/>
                        </a:rPr>
                        <a:t>-2,7 à -0,7 </a:t>
                      </a:r>
                      <a:endParaRPr lang="nl-NL" sz="900">
                        <a:latin typeface="Microsoft JhengHei" panose="020B0604030504040204" pitchFamily="34" charset="-120"/>
                        <a:ea typeface="Microsoft JhengHei" panose="020B0604030504040204" pitchFamily="34" charset="-120"/>
                      </a:endParaRPr>
                    </a:p>
                  </a:txBody>
                  <a:tcPr marL="77300" marR="77300" marT="38650" marB="38650">
                    <a:solidFill>
                      <a:schemeClr val="bg1"/>
                    </a:solidFill>
                  </a:tcPr>
                </a:tc>
                <a:extLst>
                  <a:ext uri="{0D108BD9-81ED-4DB2-BD59-A6C34878D82A}">
                    <a16:rowId xmlns:a16="http://schemas.microsoft.com/office/drawing/2014/main" val="356540576"/>
                  </a:ext>
                </a:extLst>
              </a:tr>
              <a:tr h="313494">
                <a:tc>
                  <a:txBody>
                    <a:bodyPr/>
                    <a:lstStyle/>
                    <a:p>
                      <a:r>
                        <a:rPr lang="nl-NL" sz="900" b="1">
                          <a:latin typeface="Microsoft JhengHei"/>
                          <a:ea typeface="Microsoft JhengHei"/>
                        </a:rPr>
                        <a:t>Vuilwater</a:t>
                      </a:r>
                    </a:p>
                  </a:txBody>
                  <a:tcPr marL="77300" marR="77300" marT="38650" marB="38650">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900">
                          <a:latin typeface="Microsoft JhengHei"/>
                          <a:ea typeface="Microsoft JhengHei"/>
                        </a:rPr>
                        <a:t>1994 à 2019</a:t>
                      </a:r>
                    </a:p>
                  </a:txBody>
                  <a:tcPr marL="77300" marR="77300" marT="38650" marB="38650">
                    <a:solidFill>
                      <a:schemeClr val="bg1"/>
                    </a:solidFill>
                  </a:tcPr>
                </a:tc>
                <a:tc>
                  <a:txBody>
                    <a:bodyPr/>
                    <a:lstStyle/>
                    <a:p>
                      <a:r>
                        <a:rPr lang="nl-NL" sz="900">
                          <a:latin typeface="Microsoft JhengHei"/>
                          <a:ea typeface="Microsoft JhengHei"/>
                        </a:rPr>
                        <a:t>200 à 315</a:t>
                      </a:r>
                    </a:p>
                  </a:txBody>
                  <a:tcPr marL="77300" marR="77300" marT="38650" marB="38650">
                    <a:solidFill>
                      <a:schemeClr val="bg1"/>
                    </a:solidFill>
                  </a:tcPr>
                </a:tc>
                <a:tc>
                  <a:txBody>
                    <a:bodyPr/>
                    <a:lstStyle/>
                    <a:p>
                      <a:r>
                        <a:rPr lang="nl-NL" sz="900">
                          <a:latin typeface="Microsoft JhengHei"/>
                          <a:ea typeface="Microsoft JhengHei"/>
                        </a:rPr>
                        <a:t>2,2</a:t>
                      </a:r>
                    </a:p>
                  </a:txBody>
                  <a:tcPr marL="77300" marR="77300" marT="38650" marB="38650">
                    <a:solidFill>
                      <a:schemeClr val="bg1"/>
                    </a:solidFill>
                  </a:tcPr>
                </a:tc>
                <a:tc>
                  <a:txBody>
                    <a:bodyPr/>
                    <a:lstStyle/>
                    <a:p>
                      <a:r>
                        <a:rPr lang="nl-NL" sz="900">
                          <a:latin typeface="Microsoft JhengHei"/>
                          <a:ea typeface="Microsoft JhengHei"/>
                        </a:rPr>
                        <a:t>-3,1 à -1,0</a:t>
                      </a:r>
                    </a:p>
                  </a:txBody>
                  <a:tcPr marL="77300" marR="77300" marT="38650" marB="38650">
                    <a:solidFill>
                      <a:schemeClr val="bg1"/>
                    </a:solidFill>
                  </a:tcPr>
                </a:tc>
                <a:extLst>
                  <a:ext uri="{0D108BD9-81ED-4DB2-BD59-A6C34878D82A}">
                    <a16:rowId xmlns:a16="http://schemas.microsoft.com/office/drawing/2014/main" val="2690502531"/>
                  </a:ext>
                </a:extLst>
              </a:tr>
              <a:tr h="313494">
                <a:tc>
                  <a:txBody>
                    <a:bodyPr/>
                    <a:lstStyle/>
                    <a:p>
                      <a:r>
                        <a:rPr lang="nl-NL" sz="900" b="1">
                          <a:latin typeface="Microsoft JhengHei"/>
                          <a:ea typeface="Microsoft JhengHei"/>
                        </a:rPr>
                        <a:t>Pers</a:t>
                      </a:r>
                    </a:p>
                  </a:txBody>
                  <a:tcPr marL="77300" marR="77300" marT="38650" marB="38650">
                    <a:solidFill>
                      <a:schemeClr val="bg1"/>
                    </a:solidFill>
                  </a:tcPr>
                </a:tc>
                <a:tc>
                  <a:txBody>
                    <a:bodyPr/>
                    <a:lstStyle/>
                    <a:p>
                      <a:r>
                        <a:rPr lang="nl-NL" sz="900">
                          <a:latin typeface="Microsoft JhengHei"/>
                          <a:ea typeface="Microsoft JhengHei"/>
                        </a:rPr>
                        <a:t>2016</a:t>
                      </a:r>
                    </a:p>
                  </a:txBody>
                  <a:tcPr marL="77300" marR="77300" marT="38650" marB="38650">
                    <a:solidFill>
                      <a:schemeClr val="bg1"/>
                    </a:solidFill>
                  </a:tcPr>
                </a:tc>
                <a:tc>
                  <a:txBody>
                    <a:bodyPr/>
                    <a:lstStyle/>
                    <a:p>
                      <a:r>
                        <a:rPr lang="nl-NL" sz="900">
                          <a:latin typeface="Microsoft JhengHei"/>
                          <a:ea typeface="Microsoft JhengHei"/>
                        </a:rPr>
                        <a:t>125</a:t>
                      </a:r>
                    </a:p>
                  </a:txBody>
                  <a:tcPr marL="77300" marR="77300" marT="38650" marB="38650">
                    <a:solidFill>
                      <a:schemeClr val="bg1"/>
                    </a:solidFill>
                  </a:tcPr>
                </a:tc>
                <a:tc>
                  <a:txBody>
                    <a:bodyPr/>
                    <a:lstStyle/>
                    <a:p>
                      <a:r>
                        <a:rPr lang="nl-NL" sz="900">
                          <a:latin typeface="Microsoft JhengHei"/>
                          <a:ea typeface="Microsoft JhengHei"/>
                        </a:rPr>
                        <a:t>0,7</a:t>
                      </a:r>
                    </a:p>
                  </a:txBody>
                  <a:tcPr marL="77300" marR="77300" marT="38650" marB="38650">
                    <a:solidFill>
                      <a:schemeClr val="bg1"/>
                    </a:solidFill>
                  </a:tcPr>
                </a:tc>
                <a:tc>
                  <a:txBody>
                    <a:bodyPr/>
                    <a:lstStyle/>
                    <a:p>
                      <a:r>
                        <a:rPr lang="nl-NL" sz="900">
                          <a:latin typeface="Microsoft JhengHei"/>
                          <a:ea typeface="Microsoft JhengHei"/>
                        </a:rPr>
                        <a:t>NB</a:t>
                      </a:r>
                      <a:endParaRPr lang="nl-NL" sz="900">
                        <a:latin typeface="Microsoft JhengHei" panose="020B0604030504040204" pitchFamily="34" charset="-120"/>
                        <a:ea typeface="Microsoft JhengHei" panose="020B0604030504040204" pitchFamily="34" charset="-120"/>
                      </a:endParaRPr>
                    </a:p>
                  </a:txBody>
                  <a:tcPr marL="77300" marR="77300" marT="38650" marB="38650">
                    <a:solidFill>
                      <a:schemeClr val="bg1"/>
                    </a:solidFill>
                  </a:tcPr>
                </a:tc>
                <a:extLst>
                  <a:ext uri="{0D108BD9-81ED-4DB2-BD59-A6C34878D82A}">
                    <a16:rowId xmlns:a16="http://schemas.microsoft.com/office/drawing/2014/main" val="812788518"/>
                  </a:ext>
                </a:extLst>
              </a:tr>
            </a:tbl>
          </a:graphicData>
        </a:graphic>
      </p:graphicFrame>
    </p:spTree>
    <p:extLst>
      <p:ext uri="{BB962C8B-B14F-4D97-AF65-F5344CB8AC3E}">
        <p14:creationId xmlns:p14="http://schemas.microsoft.com/office/powerpoint/2010/main" val="159031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4F698-4839-F483-D562-18D39285DDAC}"/>
              </a:ext>
            </a:extLst>
          </p:cNvPr>
          <p:cNvSpPr>
            <a:spLocks noGrp="1"/>
          </p:cNvSpPr>
          <p:nvPr>
            <p:ph type="title"/>
          </p:nvPr>
        </p:nvSpPr>
        <p:spPr>
          <a:xfrm>
            <a:off x="838200" y="2928264"/>
            <a:ext cx="10515600" cy="1325563"/>
          </a:xfrm>
        </p:spPr>
        <p:txBody>
          <a:bodyPr/>
          <a:lstStyle/>
          <a:p>
            <a:pPr algn="ctr"/>
            <a:r>
              <a:rPr lang="en-NL" b="1" dirty="0">
                <a:latin typeface="Microsoft Tai Le" panose="020B0502040204020203" pitchFamily="34" charset="0"/>
                <a:cs typeface="Microsoft Tai Le" panose="020B0502040204020203" pitchFamily="34" charset="0"/>
              </a:rPr>
              <a:t>3. WIE ZIJN DE VERDACHTEN?</a:t>
            </a:r>
          </a:p>
        </p:txBody>
      </p:sp>
      <p:sp>
        <p:nvSpPr>
          <p:cNvPr id="5" name="Slide Number Placeholder 4">
            <a:extLst>
              <a:ext uri="{FF2B5EF4-FFF2-40B4-BE49-F238E27FC236}">
                <a16:creationId xmlns:a16="http://schemas.microsoft.com/office/drawing/2014/main" id="{F0CBEE34-E509-327D-FE1A-68592985CC7D}"/>
              </a:ext>
            </a:extLst>
          </p:cNvPr>
          <p:cNvSpPr>
            <a:spLocks noGrp="1"/>
          </p:cNvSpPr>
          <p:nvPr>
            <p:ph type="sldNum" sz="quarter" idx="12"/>
          </p:nvPr>
        </p:nvSpPr>
        <p:spPr/>
        <p:txBody>
          <a:bodyPr/>
          <a:lstStyle/>
          <a:p>
            <a:fld id="{4CD814C8-F66B-4915-9FEC-D62A1DED085F}" type="slidenum">
              <a:rPr lang="de-DE" smtClean="0"/>
              <a:t>12</a:t>
            </a:fld>
            <a:endParaRPr lang="de-DE"/>
          </a:p>
        </p:txBody>
      </p:sp>
      <p:pic>
        <p:nvPicPr>
          <p:cNvPr id="6" name="Picture 5">
            <a:extLst>
              <a:ext uri="{FF2B5EF4-FFF2-40B4-BE49-F238E27FC236}">
                <a16:creationId xmlns:a16="http://schemas.microsoft.com/office/drawing/2014/main" id="{1FC4F58D-CA38-B318-6272-47BA3141A230}"/>
              </a:ext>
            </a:extLst>
          </p:cNvPr>
          <p:cNvPicPr>
            <a:picLocks noChangeAspect="1"/>
          </p:cNvPicPr>
          <p:nvPr/>
        </p:nvPicPr>
        <p:blipFill>
          <a:blip r:embed="rId2">
            <a:alphaModFix amt="30000"/>
          </a:blip>
          <a:stretch>
            <a:fillRect/>
          </a:stretch>
        </p:blipFill>
        <p:spPr>
          <a:xfrm>
            <a:off x="5359400" y="177800"/>
            <a:ext cx="6502400" cy="6502400"/>
          </a:xfrm>
          <a:prstGeom prst="rect">
            <a:avLst/>
          </a:prstGeom>
        </p:spPr>
      </p:pic>
    </p:spTree>
    <p:extLst>
      <p:ext uri="{BB962C8B-B14F-4D97-AF65-F5344CB8AC3E}">
        <p14:creationId xmlns:p14="http://schemas.microsoft.com/office/powerpoint/2010/main" val="1489984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74E2620-8A00-34EB-3484-AE542C049E9A}"/>
              </a:ext>
            </a:extLst>
          </p:cNvPr>
          <p:cNvSpPr>
            <a:spLocks noGrp="1"/>
          </p:cNvSpPr>
          <p:nvPr>
            <p:ph type="sldNum" sz="quarter" idx="12"/>
          </p:nvPr>
        </p:nvSpPr>
        <p:spPr/>
        <p:txBody>
          <a:bodyPr/>
          <a:lstStyle/>
          <a:p>
            <a:fld id="{4CD814C8-F66B-4915-9FEC-D62A1DED085F}" type="slidenum">
              <a:rPr lang="de-DE" smtClean="0"/>
              <a:t>13</a:t>
            </a:fld>
            <a:endParaRPr lang="de-DE"/>
          </a:p>
        </p:txBody>
      </p:sp>
      <p:pic>
        <p:nvPicPr>
          <p:cNvPr id="8" name="Picture 8" descr="Map&#10;&#10;Description automatically generated">
            <a:extLst>
              <a:ext uri="{FF2B5EF4-FFF2-40B4-BE49-F238E27FC236}">
                <a16:creationId xmlns:a16="http://schemas.microsoft.com/office/drawing/2014/main" id="{4616AB5C-9B5C-5840-00D0-46A2B2AB27C2}"/>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682027" y="-5415"/>
            <a:ext cx="4820263" cy="6866526"/>
          </a:xfrm>
        </p:spPr>
      </p:pic>
    </p:spTree>
    <p:extLst>
      <p:ext uri="{BB962C8B-B14F-4D97-AF65-F5344CB8AC3E}">
        <p14:creationId xmlns:p14="http://schemas.microsoft.com/office/powerpoint/2010/main" val="929634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Outdoor warehouse">
            <a:extLst>
              <a:ext uri="{FF2B5EF4-FFF2-40B4-BE49-F238E27FC236}">
                <a16:creationId xmlns:a16="http://schemas.microsoft.com/office/drawing/2014/main" id="{4628B155-F9D8-1FC4-3674-143F353C1A85}"/>
              </a:ext>
            </a:extLst>
          </p:cNvPr>
          <p:cNvPicPr>
            <a:picLocks noChangeAspect="1"/>
          </p:cNvPicPr>
          <p:nvPr/>
        </p:nvPicPr>
        <p:blipFill>
          <a:blip r:embed="rId2" cstate="email">
            <a:alphaModFix amt="50000"/>
            <a:extLst>
              <a:ext uri="{28A0092B-C50C-407E-A947-70E740481C1C}">
                <a14:useLocalDpi xmlns:a14="http://schemas.microsoft.com/office/drawing/2010/main"/>
              </a:ext>
            </a:extLst>
          </a:blip>
          <a:stretch>
            <a:fillRect/>
          </a:stretch>
        </p:blipFill>
        <p:spPr>
          <a:xfrm>
            <a:off x="-1712" y="-412641"/>
            <a:ext cx="12195424" cy="8119934"/>
          </a:xfrm>
          <a:prstGeom prst="rect">
            <a:avLst/>
          </a:prstGeom>
        </p:spPr>
      </p:pic>
      <p:sp>
        <p:nvSpPr>
          <p:cNvPr id="2" name="Title 1">
            <a:extLst>
              <a:ext uri="{FF2B5EF4-FFF2-40B4-BE49-F238E27FC236}">
                <a16:creationId xmlns:a16="http://schemas.microsoft.com/office/drawing/2014/main" id="{994D4461-FF60-5DD2-D8D8-D6FFBA9E58FD}"/>
              </a:ext>
            </a:extLst>
          </p:cNvPr>
          <p:cNvSpPr>
            <a:spLocks noGrp="1"/>
          </p:cNvSpPr>
          <p:nvPr>
            <p:ph type="title"/>
          </p:nvPr>
        </p:nvSpPr>
        <p:spPr>
          <a:xfrm>
            <a:off x="838200" y="1615588"/>
            <a:ext cx="10515600" cy="3618075"/>
          </a:xfrm>
        </p:spPr>
        <p:txBody>
          <a:bodyPr/>
          <a:lstStyle/>
          <a:p>
            <a:pPr algn="ctr">
              <a:lnSpc>
                <a:spcPct val="150000"/>
              </a:lnSpc>
              <a:spcBef>
                <a:spcPts val="0"/>
              </a:spcBef>
            </a:pPr>
            <a:r>
              <a:rPr lang="nl-NL" sz="3200" b="1">
                <a:latin typeface="Microsoft JhengHei"/>
                <a:cs typeface="Calibri Light"/>
              </a:rPr>
              <a:t>VERDACHTE 1</a:t>
            </a:r>
            <a:br>
              <a:rPr lang="nl-NL" b="1">
                <a:latin typeface="Microsoft JhengHei"/>
                <a:ea typeface="+mj-lt"/>
                <a:cs typeface="+mj-lt"/>
              </a:rPr>
            </a:br>
            <a:r>
              <a:rPr lang="nl-NL" b="1">
                <a:latin typeface="Microsoft Tai Le" panose="020B0502040204020203" pitchFamily="34" charset="0"/>
                <a:cs typeface="Microsoft Tai Le" panose="020B0502040204020203" pitchFamily="34" charset="0"/>
              </a:rPr>
              <a:t>Foutieve aansluitingen</a:t>
            </a:r>
            <a:endParaRPr lang="en-US">
              <a:latin typeface="Microsoft Tai Le" panose="020B0502040204020203" pitchFamily="34" charset="0"/>
              <a:cs typeface="Microsoft Tai Le" panose="020B0502040204020203" pitchFamily="34" charset="0"/>
            </a:endParaRPr>
          </a:p>
          <a:p>
            <a:endParaRPr lang="en-US">
              <a:latin typeface="Microsoft JhengHei"/>
              <a:ea typeface="Microsoft JhengHei"/>
              <a:cs typeface="Calibri Light"/>
            </a:endParaRPr>
          </a:p>
        </p:txBody>
      </p:sp>
      <p:sp>
        <p:nvSpPr>
          <p:cNvPr id="5" name="Slide Number Placeholder 4">
            <a:extLst>
              <a:ext uri="{FF2B5EF4-FFF2-40B4-BE49-F238E27FC236}">
                <a16:creationId xmlns:a16="http://schemas.microsoft.com/office/drawing/2014/main" id="{E106F5D8-C3E8-2FE0-E684-2D9028A7A117}"/>
              </a:ext>
            </a:extLst>
          </p:cNvPr>
          <p:cNvSpPr>
            <a:spLocks noGrp="1"/>
          </p:cNvSpPr>
          <p:nvPr>
            <p:ph type="sldNum" sz="quarter" idx="12"/>
          </p:nvPr>
        </p:nvSpPr>
        <p:spPr/>
        <p:txBody>
          <a:bodyPr/>
          <a:lstStyle/>
          <a:p>
            <a:fld id="{4CD814C8-F66B-4915-9FEC-D62A1DED085F}" type="slidenum">
              <a:rPr lang="de-DE" smtClean="0"/>
              <a:t>14</a:t>
            </a:fld>
            <a:endParaRPr lang="en-US"/>
          </a:p>
        </p:txBody>
      </p:sp>
    </p:spTree>
    <p:extLst>
      <p:ext uri="{BB962C8B-B14F-4D97-AF65-F5344CB8AC3E}">
        <p14:creationId xmlns:p14="http://schemas.microsoft.com/office/powerpoint/2010/main" val="2293789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A picture containing diagram&#10;&#10;Description automatically generated">
            <a:extLst>
              <a:ext uri="{FF2B5EF4-FFF2-40B4-BE49-F238E27FC236}">
                <a16:creationId xmlns:a16="http://schemas.microsoft.com/office/drawing/2014/main" id="{64D25F99-1488-0C28-8AA5-E7086C59A6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19229" y="25817"/>
            <a:ext cx="4825092" cy="6832183"/>
          </a:xfrm>
          <a:prstGeom prst="rect">
            <a:avLst/>
          </a:prstGeom>
        </p:spPr>
      </p:pic>
      <p:sp>
        <p:nvSpPr>
          <p:cNvPr id="5" name="Slide Number Placeholder 4">
            <a:extLst>
              <a:ext uri="{FF2B5EF4-FFF2-40B4-BE49-F238E27FC236}">
                <a16:creationId xmlns:a16="http://schemas.microsoft.com/office/drawing/2014/main" id="{91C93226-8B20-5109-55B6-9254AE027A64}"/>
              </a:ext>
            </a:extLst>
          </p:cNvPr>
          <p:cNvSpPr>
            <a:spLocks noGrp="1"/>
          </p:cNvSpPr>
          <p:nvPr>
            <p:ph type="sldNum" sz="quarter" idx="12"/>
          </p:nvPr>
        </p:nvSpPr>
        <p:spPr/>
        <p:txBody>
          <a:bodyPr/>
          <a:lstStyle/>
          <a:p>
            <a:fld id="{4CD814C8-F66B-4915-9FEC-D62A1DED085F}" type="slidenum">
              <a:rPr lang="de-DE" smtClean="0"/>
              <a:t>15</a:t>
            </a:fld>
            <a:endParaRPr lang="en-US"/>
          </a:p>
        </p:txBody>
      </p:sp>
      <p:sp>
        <p:nvSpPr>
          <p:cNvPr id="4" name="Content Placeholder 3">
            <a:extLst>
              <a:ext uri="{FF2B5EF4-FFF2-40B4-BE49-F238E27FC236}">
                <a16:creationId xmlns:a16="http://schemas.microsoft.com/office/drawing/2014/main" id="{1666A93E-1695-5BE6-501A-C2B48B66F10B}"/>
              </a:ext>
            </a:extLst>
          </p:cNvPr>
          <p:cNvSpPr>
            <a:spLocks noGrp="1"/>
          </p:cNvSpPr>
          <p:nvPr>
            <p:ph idx="1"/>
          </p:nvPr>
        </p:nvSpPr>
        <p:spPr>
          <a:xfrm>
            <a:off x="813619" y="988314"/>
            <a:ext cx="5830069" cy="5729423"/>
          </a:xfrm>
        </p:spPr>
        <p:txBody>
          <a:bodyPr vert="horz" lIns="91440" tIns="45720" rIns="91440" bIns="45720" rtlCol="0" anchor="t">
            <a:normAutofit/>
          </a:bodyPr>
          <a:lstStyle/>
          <a:p>
            <a:pPr>
              <a:lnSpc>
                <a:spcPct val="150000"/>
              </a:lnSpc>
            </a:pPr>
            <a:r>
              <a:rPr lang="nl-NL">
                <a:latin typeface="Microsoft Tai Le"/>
                <a:ea typeface="Microsoft JhengHei"/>
                <a:cs typeface="Microsoft Tai Le"/>
              </a:rPr>
              <a:t>Veel bedrijven in gebied, dakoppervlakte dus groot</a:t>
            </a:r>
            <a:endParaRPr lang="nl-NL">
              <a:latin typeface="Microsoft Tai Le"/>
              <a:cs typeface="Microsoft Tai Le"/>
            </a:endParaRPr>
          </a:p>
          <a:p>
            <a:pPr>
              <a:lnSpc>
                <a:spcPct val="150000"/>
              </a:lnSpc>
            </a:pPr>
            <a:r>
              <a:rPr lang="nl-NL">
                <a:latin typeface="Microsoft Tai Le" panose="020B0502040204020203" pitchFamily="34" charset="0"/>
                <a:ea typeface="Microsoft JhengHei"/>
                <a:cs typeface="Microsoft Tai Le" panose="020B0502040204020203" pitchFamily="34" charset="0"/>
              </a:rPr>
              <a:t>Hemelwater mogelijk foutief aangesloten</a:t>
            </a:r>
          </a:p>
          <a:p>
            <a:pPr>
              <a:lnSpc>
                <a:spcPct val="150000"/>
              </a:lnSpc>
            </a:pPr>
            <a:r>
              <a:rPr lang="nl-NL">
                <a:latin typeface="Microsoft Tai Le" panose="020B0502040204020203" pitchFamily="34" charset="0"/>
                <a:ea typeface="Microsoft JhengHei"/>
                <a:cs typeface="Microsoft Tai Le" panose="020B0502040204020203" pitchFamily="34" charset="0"/>
              </a:rPr>
              <a:t>Hemelwater gaat via het dak/de straat het vuilwater riool in</a:t>
            </a:r>
          </a:p>
        </p:txBody>
      </p:sp>
      <p:graphicFrame>
        <p:nvGraphicFramePr>
          <p:cNvPr id="2" name="Table 8">
            <a:extLst>
              <a:ext uri="{FF2B5EF4-FFF2-40B4-BE49-F238E27FC236}">
                <a16:creationId xmlns:a16="http://schemas.microsoft.com/office/drawing/2014/main" id="{ABA8EFE6-7BAE-2C97-A9BE-43E634B48D24}"/>
              </a:ext>
            </a:extLst>
          </p:cNvPr>
          <p:cNvGraphicFramePr>
            <a:graphicFrameLocks noGrp="1"/>
          </p:cNvGraphicFramePr>
          <p:nvPr>
            <p:extLst>
              <p:ext uri="{D42A27DB-BD31-4B8C-83A1-F6EECF244321}">
                <p14:modId xmlns:p14="http://schemas.microsoft.com/office/powerpoint/2010/main" val="3326521219"/>
              </p:ext>
            </p:extLst>
          </p:nvPr>
        </p:nvGraphicFramePr>
        <p:xfrm>
          <a:off x="7419229" y="4714809"/>
          <a:ext cx="1644383" cy="1743716"/>
        </p:xfrm>
        <a:graphic>
          <a:graphicData uri="http://schemas.openxmlformats.org/drawingml/2006/table">
            <a:tbl>
              <a:tblPr firstRow="1" bandRow="1">
                <a:tableStyleId>{5940675A-B579-460E-94D1-54222C63F5DA}</a:tableStyleId>
              </a:tblPr>
              <a:tblGrid>
                <a:gridCol w="871855">
                  <a:extLst>
                    <a:ext uri="{9D8B030D-6E8A-4147-A177-3AD203B41FA5}">
                      <a16:colId xmlns:a16="http://schemas.microsoft.com/office/drawing/2014/main" val="793047006"/>
                    </a:ext>
                  </a:extLst>
                </a:gridCol>
                <a:gridCol w="772528">
                  <a:extLst>
                    <a:ext uri="{9D8B030D-6E8A-4147-A177-3AD203B41FA5}">
                      <a16:colId xmlns:a16="http://schemas.microsoft.com/office/drawing/2014/main" val="2769244756"/>
                    </a:ext>
                  </a:extLst>
                </a:gridCol>
              </a:tblGrid>
              <a:tr h="435929">
                <a:tc>
                  <a:txBody>
                    <a:bodyPr/>
                    <a:lstStyle/>
                    <a:p>
                      <a:endParaRPr lang="en-GB" sz="1000">
                        <a:latin typeface="Microsoft JhengHei"/>
                      </a:endParaRPr>
                    </a:p>
                  </a:txBody>
                  <a:tcPr>
                    <a:solidFill>
                      <a:schemeClr val="bg1">
                        <a:lumMod val="95000"/>
                      </a:schemeClr>
                    </a:solidFill>
                  </a:tcPr>
                </a:tc>
                <a:tc>
                  <a:txBody>
                    <a:bodyPr/>
                    <a:lstStyle/>
                    <a:p>
                      <a:pPr lvl="0">
                        <a:buNone/>
                      </a:pPr>
                      <a:r>
                        <a:rPr lang="nl-NL" sz="1000" b="0" i="0" u="none" strike="noStrike" noProof="0">
                          <a:latin typeface="Microsoft JhengHei"/>
                        </a:rPr>
                        <a:t>m</a:t>
                      </a:r>
                      <a:r>
                        <a:rPr lang="nl-NL" sz="1000" b="0" i="0" u="none" strike="noStrike" baseline="30000" noProof="0">
                          <a:latin typeface="Microsoft JhengHei"/>
                        </a:rPr>
                        <a:t>2</a:t>
                      </a:r>
                      <a:endParaRPr lang="en-US" sz="1000" baseline="30000">
                        <a:latin typeface="Microsoft JhengHei"/>
                      </a:endParaRPr>
                    </a:p>
                  </a:txBody>
                  <a:tcPr>
                    <a:solidFill>
                      <a:schemeClr val="bg1">
                        <a:lumMod val="95000"/>
                      </a:schemeClr>
                    </a:solidFill>
                  </a:tcPr>
                </a:tc>
                <a:extLst>
                  <a:ext uri="{0D108BD9-81ED-4DB2-BD59-A6C34878D82A}">
                    <a16:rowId xmlns:a16="http://schemas.microsoft.com/office/drawing/2014/main" val="2869389489"/>
                  </a:ext>
                </a:extLst>
              </a:tr>
              <a:tr h="435929">
                <a:tc>
                  <a:txBody>
                    <a:bodyPr/>
                    <a:lstStyle/>
                    <a:p>
                      <a:pPr lvl="0">
                        <a:buNone/>
                      </a:pPr>
                      <a:r>
                        <a:rPr lang="nl-NL" sz="1000" b="0" i="0" u="none" strike="noStrike" noProof="0">
                          <a:latin typeface="Microsoft JhengHei"/>
                        </a:rPr>
                        <a:t>Woningen </a:t>
                      </a:r>
                      <a:endParaRPr lang="en-US" sz="1000" i="0">
                        <a:latin typeface="Microsoft JhengHei"/>
                      </a:endParaRPr>
                    </a:p>
                  </a:txBody>
                  <a:tcPr>
                    <a:solidFill>
                      <a:schemeClr val="bg1">
                        <a:lumMod val="95000"/>
                      </a:schemeClr>
                    </a:solidFill>
                  </a:tcPr>
                </a:tc>
                <a:tc>
                  <a:txBody>
                    <a:bodyPr/>
                    <a:lstStyle/>
                    <a:p>
                      <a:r>
                        <a:rPr lang="en-GB" sz="1000" i="0">
                          <a:latin typeface="Microsoft JhengHei"/>
                        </a:rPr>
                        <a:t>30.017</a:t>
                      </a:r>
                    </a:p>
                  </a:txBody>
                  <a:tcPr>
                    <a:solidFill>
                      <a:schemeClr val="bg1">
                        <a:lumMod val="95000"/>
                      </a:schemeClr>
                    </a:solidFill>
                  </a:tcPr>
                </a:tc>
                <a:extLst>
                  <a:ext uri="{0D108BD9-81ED-4DB2-BD59-A6C34878D82A}">
                    <a16:rowId xmlns:a16="http://schemas.microsoft.com/office/drawing/2014/main" val="1203983951"/>
                  </a:ext>
                </a:extLst>
              </a:tr>
              <a:tr h="435929">
                <a:tc>
                  <a:txBody>
                    <a:bodyPr/>
                    <a:lstStyle/>
                    <a:p>
                      <a:pPr lvl="0">
                        <a:buNone/>
                      </a:pPr>
                      <a:r>
                        <a:rPr lang="nl-NL" sz="1000" b="0" i="0" u="none" strike="noStrike" noProof="0">
                          <a:latin typeface="Microsoft JhengHei"/>
                        </a:rPr>
                        <a:t>Industrie </a:t>
                      </a:r>
                      <a:endParaRPr lang="en-US" sz="1000" i="0">
                        <a:latin typeface="Microsoft JhengHei"/>
                      </a:endParaRPr>
                    </a:p>
                  </a:txBody>
                  <a:tcPr>
                    <a:solidFill>
                      <a:schemeClr val="bg1">
                        <a:lumMod val="95000"/>
                      </a:schemeClr>
                    </a:solidFill>
                  </a:tcPr>
                </a:tc>
                <a:tc>
                  <a:txBody>
                    <a:bodyPr/>
                    <a:lstStyle/>
                    <a:p>
                      <a:r>
                        <a:rPr lang="en-GB" sz="1000" i="0">
                          <a:latin typeface="Microsoft JhengHei"/>
                        </a:rPr>
                        <a:t>54.713</a:t>
                      </a:r>
                    </a:p>
                  </a:txBody>
                  <a:tcPr>
                    <a:solidFill>
                      <a:schemeClr val="bg1">
                        <a:lumMod val="95000"/>
                      </a:schemeClr>
                    </a:solidFill>
                  </a:tcPr>
                </a:tc>
                <a:extLst>
                  <a:ext uri="{0D108BD9-81ED-4DB2-BD59-A6C34878D82A}">
                    <a16:rowId xmlns:a16="http://schemas.microsoft.com/office/drawing/2014/main" val="2505463608"/>
                  </a:ext>
                </a:extLst>
              </a:tr>
              <a:tr h="435929">
                <a:tc>
                  <a:txBody>
                    <a:bodyPr/>
                    <a:lstStyle/>
                    <a:p>
                      <a:pPr lvl="0">
                        <a:buNone/>
                      </a:pPr>
                      <a:r>
                        <a:rPr lang="nl-NL" sz="1000" b="1" i="0" u="none" strike="noStrike" noProof="0">
                          <a:latin typeface="Microsoft JhengHei"/>
                        </a:rPr>
                        <a:t>Totaal </a:t>
                      </a:r>
                      <a:endParaRPr lang="en-US" sz="1000" b="1">
                        <a:latin typeface="Microsoft JhengHei"/>
                      </a:endParaRPr>
                    </a:p>
                  </a:txBody>
                  <a:tcPr>
                    <a:solidFill>
                      <a:schemeClr val="bg1">
                        <a:lumMod val="95000"/>
                      </a:schemeClr>
                    </a:solidFill>
                  </a:tcPr>
                </a:tc>
                <a:tc>
                  <a:txBody>
                    <a:bodyPr/>
                    <a:lstStyle/>
                    <a:p>
                      <a:pPr marL="0" marR="0" lvl="0" indent="0" algn="l">
                        <a:lnSpc>
                          <a:spcPct val="150000"/>
                        </a:lnSpc>
                        <a:spcBef>
                          <a:spcPts val="1000"/>
                        </a:spcBef>
                        <a:spcAft>
                          <a:spcPts val="0"/>
                        </a:spcAft>
                        <a:buNone/>
                      </a:pPr>
                      <a:r>
                        <a:rPr lang="nl-NL" sz="1000" b="1" i="0" u="none" strike="noStrike" noProof="0">
                          <a:latin typeface="Microsoft JhengHei"/>
                        </a:rPr>
                        <a:t>257.225</a:t>
                      </a:r>
                    </a:p>
                  </a:txBody>
                  <a:tcPr>
                    <a:solidFill>
                      <a:schemeClr val="bg1">
                        <a:lumMod val="95000"/>
                      </a:schemeClr>
                    </a:solidFill>
                  </a:tcPr>
                </a:tc>
                <a:extLst>
                  <a:ext uri="{0D108BD9-81ED-4DB2-BD59-A6C34878D82A}">
                    <a16:rowId xmlns:a16="http://schemas.microsoft.com/office/drawing/2014/main" val="132782632"/>
                  </a:ext>
                </a:extLst>
              </a:tr>
            </a:tbl>
          </a:graphicData>
        </a:graphic>
      </p:graphicFrame>
    </p:spTree>
    <p:extLst>
      <p:ext uri="{BB962C8B-B14F-4D97-AF65-F5344CB8AC3E}">
        <p14:creationId xmlns:p14="http://schemas.microsoft.com/office/powerpoint/2010/main" val="1665920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D12B5EC-803E-DE3B-8472-6A0BA0A75111}"/>
              </a:ext>
            </a:extLst>
          </p:cNvPr>
          <p:cNvSpPr>
            <a:spLocks noGrp="1"/>
          </p:cNvSpPr>
          <p:nvPr>
            <p:ph idx="1"/>
          </p:nvPr>
        </p:nvSpPr>
        <p:spPr>
          <a:xfrm>
            <a:off x="808004" y="992407"/>
            <a:ext cx="10567702" cy="4455543"/>
          </a:xfrm>
        </p:spPr>
        <p:txBody>
          <a:bodyPr vert="horz" lIns="91440" tIns="45720" rIns="91440" bIns="45720" rtlCol="0" anchor="t">
            <a:normAutofit fontScale="70000" lnSpcReduction="20000"/>
          </a:bodyPr>
          <a:lstStyle/>
          <a:p>
            <a:pPr marL="0" indent="0">
              <a:lnSpc>
                <a:spcPct val="170000"/>
              </a:lnSpc>
              <a:buNone/>
            </a:pPr>
            <a:r>
              <a:rPr lang="nl-NL" b="1">
                <a:latin typeface="Microsoft JhengHei"/>
                <a:ea typeface="Microsoft JhengHei"/>
              </a:rPr>
              <a:t>Initiële check theorie</a:t>
            </a:r>
            <a:endParaRPr lang="en-US">
              <a:latin typeface="Microsoft JhengHei"/>
              <a:ea typeface="Microsoft JhengHei"/>
              <a:cs typeface="Calibri" panose="020F0502020204030204"/>
            </a:endParaRPr>
          </a:p>
          <a:p>
            <a:pPr marL="0" indent="0">
              <a:lnSpc>
                <a:spcPct val="170000"/>
              </a:lnSpc>
              <a:buNone/>
            </a:pPr>
            <a:r>
              <a:rPr lang="nl-NL">
                <a:latin typeface="Microsoft JhengHei"/>
                <a:ea typeface="Microsoft JhengHei"/>
                <a:cs typeface="Calibri" panose="020F0502020204030204"/>
              </a:rPr>
              <a:t>We hebben in september twee dinsdagen genomen, één droge dag en één met neerslag. De debieten van deze twee dagen zijn met elkaar vergeleken. Aangenomen is dat de </a:t>
            </a:r>
            <a:r>
              <a:rPr lang="nl-NL" err="1">
                <a:latin typeface="Microsoft JhengHei"/>
                <a:ea typeface="Microsoft JhengHei"/>
                <a:cs typeface="Calibri" panose="020F0502020204030204"/>
              </a:rPr>
              <a:t>dwa</a:t>
            </a:r>
            <a:r>
              <a:rPr lang="nl-NL">
                <a:latin typeface="Microsoft JhengHei"/>
                <a:ea typeface="Microsoft JhengHei"/>
                <a:cs typeface="Calibri" panose="020F0502020204030204"/>
              </a:rPr>
              <a:t> op de natte dag gelijk is aan de </a:t>
            </a:r>
            <a:r>
              <a:rPr lang="nl-NL" err="1">
                <a:latin typeface="Microsoft JhengHei"/>
                <a:ea typeface="Microsoft JhengHei"/>
                <a:cs typeface="Calibri" panose="020F0502020204030204"/>
              </a:rPr>
              <a:t>dwa</a:t>
            </a:r>
            <a:r>
              <a:rPr lang="nl-NL">
                <a:latin typeface="Microsoft JhengHei"/>
                <a:ea typeface="Microsoft JhengHei"/>
                <a:cs typeface="Calibri" panose="020F0502020204030204"/>
              </a:rPr>
              <a:t> op de droge dag. </a:t>
            </a:r>
          </a:p>
          <a:p>
            <a:pPr marL="0" indent="0">
              <a:lnSpc>
                <a:spcPct val="170000"/>
              </a:lnSpc>
              <a:buNone/>
            </a:pPr>
            <a:r>
              <a:rPr lang="nl-NL">
                <a:latin typeface="Microsoft JhengHei"/>
                <a:ea typeface="Microsoft JhengHei"/>
                <a:cs typeface="Calibri" panose="020F0502020204030204"/>
              </a:rPr>
              <a:t>Droge dag 222 m³ verpompt, natte dag 577 m³.</a:t>
            </a:r>
          </a:p>
          <a:p>
            <a:pPr marL="0" indent="0">
              <a:lnSpc>
                <a:spcPct val="170000"/>
              </a:lnSpc>
              <a:buNone/>
            </a:pPr>
            <a:r>
              <a:rPr lang="nl-NL">
                <a:latin typeface="Microsoft JhengHei"/>
                <a:ea typeface="Microsoft JhengHei"/>
                <a:cs typeface="Calibri" panose="020F0502020204030204"/>
              </a:rPr>
              <a:t>Dit geeft een verschil uit van </a:t>
            </a:r>
            <a:r>
              <a:rPr lang="nl-NL">
                <a:solidFill>
                  <a:srgbClr val="000000"/>
                </a:solidFill>
                <a:latin typeface="Microsoft JhengHei"/>
                <a:ea typeface="Microsoft JhengHei"/>
                <a:cs typeface="Calibri" panose="020F0502020204030204"/>
              </a:rPr>
              <a:t>355</a:t>
            </a:r>
            <a:r>
              <a:rPr lang="nl-NL">
                <a:solidFill>
                  <a:srgbClr val="FF0000"/>
                </a:solidFill>
                <a:latin typeface="Microsoft JhengHei"/>
                <a:ea typeface="Microsoft JhengHei"/>
                <a:cs typeface="Calibri" panose="020F0502020204030204"/>
              </a:rPr>
              <a:t> </a:t>
            </a:r>
            <a:r>
              <a:rPr lang="nl-NL">
                <a:latin typeface="Microsoft JhengHei"/>
                <a:ea typeface="Microsoft JhengHei"/>
                <a:cs typeface="Calibri" panose="020F0502020204030204"/>
              </a:rPr>
              <a:t>m³. Volgens de neerslaggegevens was er op de natte dag 21.5 mm neerslag gevallen. Als het debiet dan gedeeld wordt door de neerslag geeft dit een verkeerd aangesloten oppervlakte van 17.300m²  (m³/m = m²).</a:t>
            </a:r>
          </a:p>
          <a:p>
            <a:pPr marL="0" indent="0">
              <a:lnSpc>
                <a:spcPct val="170000"/>
              </a:lnSpc>
              <a:buNone/>
            </a:pPr>
            <a:endParaRPr lang="nl-NL">
              <a:latin typeface="Microsoft JhengHei"/>
              <a:ea typeface="Microsoft JhengHei"/>
              <a:cs typeface="Calibri" panose="020F0502020204030204"/>
            </a:endParaRPr>
          </a:p>
          <a:p>
            <a:pPr marL="0" indent="0">
              <a:lnSpc>
                <a:spcPct val="170000"/>
              </a:lnSpc>
              <a:buNone/>
            </a:pPr>
            <a:endParaRPr lang="nl-NL">
              <a:latin typeface="Microsoft JhengHei"/>
              <a:ea typeface="Microsoft JhengHei"/>
              <a:cs typeface="Calibri" panose="020F0502020204030204"/>
            </a:endParaRPr>
          </a:p>
          <a:p>
            <a:pPr marL="0" indent="0">
              <a:lnSpc>
                <a:spcPct val="170000"/>
              </a:lnSpc>
              <a:buNone/>
            </a:pPr>
            <a:endParaRPr lang="nl-NL">
              <a:latin typeface="Microsoft JhengHei"/>
              <a:ea typeface="Microsoft JhengHei"/>
              <a:cs typeface="Calibri" panose="020F0502020204030204"/>
            </a:endParaRPr>
          </a:p>
          <a:p>
            <a:pPr marL="0" indent="0">
              <a:buNone/>
            </a:pPr>
            <a:endParaRPr lang="nl-NL" b="1">
              <a:latin typeface="Microsoft JhengHei"/>
              <a:ea typeface="Microsoft JhengHei"/>
              <a:cs typeface="Calibri"/>
            </a:endParaRPr>
          </a:p>
          <a:p>
            <a:pPr marL="0" indent="0">
              <a:lnSpc>
                <a:spcPct val="170000"/>
              </a:lnSpc>
              <a:buNone/>
            </a:pPr>
            <a:endParaRPr lang="nl-NL">
              <a:latin typeface="Microsoft JhengHei"/>
              <a:ea typeface="Microsoft JhengHei"/>
              <a:cs typeface="Calibri"/>
            </a:endParaRPr>
          </a:p>
        </p:txBody>
      </p:sp>
      <p:sp>
        <p:nvSpPr>
          <p:cNvPr id="5" name="Slide Number Placeholder 4">
            <a:extLst>
              <a:ext uri="{FF2B5EF4-FFF2-40B4-BE49-F238E27FC236}">
                <a16:creationId xmlns:a16="http://schemas.microsoft.com/office/drawing/2014/main" id="{91C93226-8B20-5109-55B6-9254AE027A64}"/>
              </a:ext>
            </a:extLst>
          </p:cNvPr>
          <p:cNvSpPr>
            <a:spLocks noGrp="1"/>
          </p:cNvSpPr>
          <p:nvPr>
            <p:ph type="sldNum" sz="quarter" idx="12"/>
          </p:nvPr>
        </p:nvSpPr>
        <p:spPr/>
        <p:txBody>
          <a:bodyPr/>
          <a:lstStyle/>
          <a:p>
            <a:fld id="{4CD814C8-F66B-4915-9FEC-D62A1DED085F}" type="slidenum">
              <a:rPr lang="de-DE" smtClean="0"/>
              <a:t>16</a:t>
            </a:fld>
            <a:endParaRPr lang="en-US"/>
          </a:p>
        </p:txBody>
      </p:sp>
    </p:spTree>
    <p:extLst>
      <p:ext uri="{BB962C8B-B14F-4D97-AF65-F5344CB8AC3E}">
        <p14:creationId xmlns:p14="http://schemas.microsoft.com/office/powerpoint/2010/main" val="2297182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BEC2B64-431C-E300-8256-CE6946692700}"/>
              </a:ext>
            </a:extLst>
          </p:cNvPr>
          <p:cNvSpPr>
            <a:spLocks noGrp="1"/>
          </p:cNvSpPr>
          <p:nvPr>
            <p:ph type="sldNum" sz="quarter" idx="12"/>
          </p:nvPr>
        </p:nvSpPr>
        <p:spPr/>
        <p:txBody>
          <a:bodyPr/>
          <a:lstStyle/>
          <a:p>
            <a:fld id="{4CD814C8-F66B-4915-9FEC-D62A1DED085F}" type="slidenum">
              <a:rPr lang="de-DE" smtClean="0"/>
              <a:t>17</a:t>
            </a:fld>
            <a:endParaRPr lang="de-DE"/>
          </a:p>
        </p:txBody>
      </p:sp>
      <p:sp>
        <p:nvSpPr>
          <p:cNvPr id="7" name="Tijdelijke aanduiding voor inhoud 2">
            <a:extLst>
              <a:ext uri="{FF2B5EF4-FFF2-40B4-BE49-F238E27FC236}">
                <a16:creationId xmlns:a16="http://schemas.microsoft.com/office/drawing/2014/main" id="{381D5218-27BB-73F3-C12F-C1BE70EFC4B0}"/>
              </a:ext>
            </a:extLst>
          </p:cNvPr>
          <p:cNvSpPr txBox="1">
            <a:spLocks/>
          </p:cNvSpPr>
          <p:nvPr/>
        </p:nvSpPr>
        <p:spPr>
          <a:xfrm>
            <a:off x="7182646" y="965948"/>
            <a:ext cx="4526201" cy="4929188"/>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nl-NL" sz="2400" b="1" dirty="0">
                <a:latin typeface="Microsoft Tai Le"/>
                <a:ea typeface="Microsoft JhengHei"/>
                <a:cs typeface="Microsoft Tai Le"/>
              </a:rPr>
              <a:t>Bedrijventerrein Leeuw &amp; Stein</a:t>
            </a:r>
          </a:p>
          <a:p>
            <a:pPr>
              <a:lnSpc>
                <a:spcPct val="150000"/>
              </a:lnSpc>
            </a:pPr>
            <a:r>
              <a:rPr lang="nl-NL" sz="2400" dirty="0">
                <a:latin typeface="Microsoft Tai Le"/>
                <a:ea typeface="Microsoft JhengHei"/>
                <a:cs typeface="Microsoft Tai Le"/>
              </a:rPr>
              <a:t>De panden met groot dakoppervlak komen uit 1980 &amp; 1963 </a:t>
            </a:r>
            <a:endParaRPr lang="nl-NL" sz="3200" dirty="0">
              <a:latin typeface="Microsoft Tai Le"/>
              <a:cs typeface="Microsoft Tai Le"/>
            </a:endParaRPr>
          </a:p>
          <a:p>
            <a:pPr>
              <a:lnSpc>
                <a:spcPct val="150000"/>
              </a:lnSpc>
            </a:pPr>
            <a:r>
              <a:rPr lang="nl-NL" sz="2400" dirty="0">
                <a:latin typeface="Microsoft Tai Le"/>
                <a:ea typeface="Microsoft JhengHei"/>
                <a:cs typeface="Microsoft Tai Le"/>
              </a:rPr>
              <a:t>De riolering (HWA &amp; DWA) rondom de panden komt uit 1995</a:t>
            </a:r>
          </a:p>
          <a:p>
            <a:pPr>
              <a:lnSpc>
                <a:spcPct val="150000"/>
              </a:lnSpc>
            </a:pPr>
            <a:r>
              <a:rPr lang="nl-NL" sz="2400" dirty="0">
                <a:latin typeface="Microsoft Tai Le"/>
                <a:ea typeface="Microsoft JhengHei"/>
                <a:cs typeface="Microsoft Tai Le"/>
              </a:rPr>
              <a:t>Er is kans dat de panden niet goed zijn aangesloten op het RWA</a:t>
            </a:r>
          </a:p>
        </p:txBody>
      </p:sp>
      <p:pic>
        <p:nvPicPr>
          <p:cNvPr id="10" name="Picture 10" descr="A picture containing diagram&#10;&#10;Description automatically generated">
            <a:extLst>
              <a:ext uri="{FF2B5EF4-FFF2-40B4-BE49-F238E27FC236}">
                <a16:creationId xmlns:a16="http://schemas.microsoft.com/office/drawing/2014/main" id="{29EC19DE-6A08-C60E-C821-5371112B9657}"/>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12436" y="1066886"/>
            <a:ext cx="6808821" cy="4828250"/>
          </a:xfrm>
          <a:ln>
            <a:solidFill>
              <a:schemeClr val="tx1"/>
            </a:solidFill>
          </a:ln>
        </p:spPr>
      </p:pic>
    </p:spTree>
    <p:extLst>
      <p:ext uri="{BB962C8B-B14F-4D97-AF65-F5344CB8AC3E}">
        <p14:creationId xmlns:p14="http://schemas.microsoft.com/office/powerpoint/2010/main" val="1856273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B1836936-66D1-3EC3-2408-8191A93D58B1}"/>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083702" y="4577316"/>
            <a:ext cx="4077087" cy="2292158"/>
          </a:xfrm>
        </p:spPr>
      </p:pic>
      <p:sp>
        <p:nvSpPr>
          <p:cNvPr id="6" name="Tijdelijke aanduiding voor inhoud 2">
            <a:extLst>
              <a:ext uri="{FF2B5EF4-FFF2-40B4-BE49-F238E27FC236}">
                <a16:creationId xmlns:a16="http://schemas.microsoft.com/office/drawing/2014/main" id="{669DF4B0-EAA9-261C-A9E6-CE36A863862E}"/>
              </a:ext>
            </a:extLst>
          </p:cNvPr>
          <p:cNvSpPr txBox="1">
            <a:spLocks/>
          </p:cNvSpPr>
          <p:nvPr/>
        </p:nvSpPr>
        <p:spPr>
          <a:xfrm>
            <a:off x="546370" y="447541"/>
            <a:ext cx="7329238" cy="3831697"/>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b="1" dirty="0" err="1">
                <a:latin typeface="Microsoft Tai Le" panose="020B0502040204020203" pitchFamily="34" charset="0"/>
                <a:ea typeface="+mn-lt"/>
                <a:cs typeface="Microsoft Tai Le" panose="020B0502040204020203" pitchFamily="34" charset="0"/>
              </a:rPr>
              <a:t>Bewijs</a:t>
            </a:r>
            <a:r>
              <a:rPr lang="en-US" b="1" dirty="0">
                <a:latin typeface="Microsoft Tai Le" panose="020B0502040204020203" pitchFamily="34" charset="0"/>
                <a:ea typeface="+mn-lt"/>
                <a:cs typeface="Microsoft Tai Le" panose="020B0502040204020203" pitchFamily="34" charset="0"/>
              </a:rPr>
              <a:t>?</a:t>
            </a:r>
            <a:endParaRPr lang="en-US" b="1" dirty="0">
              <a:latin typeface="Microsoft Tai Le" panose="020B0502040204020203" pitchFamily="34" charset="0"/>
              <a:ea typeface="Microsoft JhengHei"/>
              <a:cs typeface="Microsoft Tai Le" panose="020B0502040204020203" pitchFamily="34" charset="0"/>
            </a:endParaRPr>
          </a:p>
          <a:p>
            <a:pPr marL="342900" indent="-342900">
              <a:lnSpc>
                <a:spcPct val="150000"/>
              </a:lnSpc>
            </a:pPr>
            <a:r>
              <a:rPr lang="nl-NL" dirty="0">
                <a:latin typeface="Microsoft Tai Le" panose="020B0502040204020203" pitchFamily="34" charset="0"/>
                <a:ea typeface="Microsoft JhengHei"/>
                <a:cs typeface="Microsoft Tai Le" panose="020B0502040204020203" pitchFamily="34" charset="0"/>
              </a:rPr>
              <a:t>23 oktober 2022 grote brand bij Leeuw &amp; Stein</a:t>
            </a:r>
            <a:endParaRPr lang="en-US" dirty="0">
              <a:latin typeface="Microsoft Tai Le" panose="020B0502040204020203" pitchFamily="34" charset="0"/>
              <a:cs typeface="Microsoft Tai Le" panose="020B0502040204020203" pitchFamily="34" charset="0"/>
            </a:endParaRPr>
          </a:p>
          <a:p>
            <a:pPr marL="342900" indent="-342900">
              <a:lnSpc>
                <a:spcPct val="150000"/>
              </a:lnSpc>
            </a:pPr>
            <a:r>
              <a:rPr lang="nl-NL" dirty="0">
                <a:latin typeface="Microsoft Tai Le" panose="020B0502040204020203" pitchFamily="34" charset="0"/>
                <a:ea typeface="Microsoft JhengHei"/>
                <a:cs typeface="Microsoft Tai Le" panose="020B0502040204020203" pitchFamily="34" charset="0"/>
              </a:rPr>
              <a:t>Vanaf 16.40u is er ruim 9 uur geblust</a:t>
            </a:r>
          </a:p>
          <a:p>
            <a:pPr marL="342900" indent="-342900">
              <a:lnSpc>
                <a:spcPct val="150000"/>
              </a:lnSpc>
            </a:pPr>
            <a:r>
              <a:rPr lang="nl-NL" dirty="0">
                <a:latin typeface="Microsoft Tai Le"/>
                <a:ea typeface="Microsoft JhengHei"/>
                <a:cs typeface="Microsoft Tai Le"/>
              </a:rPr>
              <a:t>Er is een piek in de afvoer om 20.00u</a:t>
            </a:r>
          </a:p>
          <a:p>
            <a:pPr marL="342900" indent="-342900">
              <a:lnSpc>
                <a:spcPct val="150000"/>
              </a:lnSpc>
            </a:pPr>
            <a:r>
              <a:rPr lang="nl-NL" dirty="0">
                <a:latin typeface="Microsoft Tai Le" panose="020B0502040204020203" pitchFamily="34" charset="0"/>
                <a:ea typeface="Microsoft JhengHei"/>
                <a:cs typeface="Microsoft Tai Le" panose="020B0502040204020203" pitchFamily="34" charset="0"/>
              </a:rPr>
              <a:t>Het heeft helaas ook geregend die dag</a:t>
            </a:r>
          </a:p>
        </p:txBody>
      </p:sp>
      <p:pic>
        <p:nvPicPr>
          <p:cNvPr id="8" name="Picture 8" descr="A picture containing smoke, train, steam, outdoor&#10;&#10;Description automatically generated">
            <a:extLst>
              <a:ext uri="{FF2B5EF4-FFF2-40B4-BE49-F238E27FC236}">
                <a16:creationId xmlns:a16="http://schemas.microsoft.com/office/drawing/2014/main" id="{C7E6B2D0-D111-6D0F-695D-6ACF5EA2492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08" y="4577309"/>
            <a:ext cx="4089583" cy="2291326"/>
          </a:xfrm>
          <a:prstGeom prst="rect">
            <a:avLst/>
          </a:prstGeom>
        </p:spPr>
      </p:pic>
      <p:sp>
        <p:nvSpPr>
          <p:cNvPr id="3" name="Slide Number Placeholder 2">
            <a:extLst>
              <a:ext uri="{FF2B5EF4-FFF2-40B4-BE49-F238E27FC236}">
                <a16:creationId xmlns:a16="http://schemas.microsoft.com/office/drawing/2014/main" id="{E9405D81-F68B-5D31-1118-350E89D304BF}"/>
              </a:ext>
            </a:extLst>
          </p:cNvPr>
          <p:cNvSpPr>
            <a:spLocks noGrp="1"/>
          </p:cNvSpPr>
          <p:nvPr>
            <p:ph type="sldNum" sz="quarter" idx="12"/>
          </p:nvPr>
        </p:nvSpPr>
        <p:spPr/>
        <p:txBody>
          <a:bodyPr/>
          <a:lstStyle/>
          <a:p>
            <a:fld id="{4CD814C8-F66B-4915-9FEC-D62A1DED085F}" type="slidenum">
              <a:rPr lang="de-DE" smtClean="0"/>
              <a:t>18</a:t>
            </a:fld>
            <a:endParaRPr lang="en-US"/>
          </a:p>
        </p:txBody>
      </p:sp>
      <p:pic>
        <p:nvPicPr>
          <p:cNvPr id="2" name="Afbeelding 4">
            <a:extLst>
              <a:ext uri="{FF2B5EF4-FFF2-40B4-BE49-F238E27FC236}">
                <a16:creationId xmlns:a16="http://schemas.microsoft.com/office/drawing/2014/main" id="{C8630DD3-B76F-EFAC-1F7E-00D0142D425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98385" y="68795"/>
            <a:ext cx="4634088" cy="2290524"/>
          </a:xfrm>
          <a:prstGeom prst="rect">
            <a:avLst/>
          </a:prstGeom>
          <a:ln>
            <a:solidFill>
              <a:schemeClr val="tx1"/>
            </a:solidFill>
          </a:ln>
        </p:spPr>
      </p:pic>
      <p:pic>
        <p:nvPicPr>
          <p:cNvPr id="5" name="Afbeelding 6">
            <a:extLst>
              <a:ext uri="{FF2B5EF4-FFF2-40B4-BE49-F238E27FC236}">
                <a16:creationId xmlns:a16="http://schemas.microsoft.com/office/drawing/2014/main" id="{36D8E480-D90E-864A-3524-19E5912BE3B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00887" y="2359319"/>
            <a:ext cx="4631586" cy="3667495"/>
          </a:xfrm>
          <a:prstGeom prst="rect">
            <a:avLst/>
          </a:prstGeom>
          <a:ln>
            <a:solidFill>
              <a:schemeClr val="tx1"/>
            </a:solidFill>
          </a:ln>
        </p:spPr>
      </p:pic>
      <p:sp>
        <p:nvSpPr>
          <p:cNvPr id="7" name="Right Arrow 6">
            <a:extLst>
              <a:ext uri="{FF2B5EF4-FFF2-40B4-BE49-F238E27FC236}">
                <a16:creationId xmlns:a16="http://schemas.microsoft.com/office/drawing/2014/main" id="{E4C3304F-8D27-A75A-BD35-CBDC6C3AE353}"/>
              </a:ext>
            </a:extLst>
          </p:cNvPr>
          <p:cNvSpPr/>
          <p:nvPr/>
        </p:nvSpPr>
        <p:spPr>
          <a:xfrm>
            <a:off x="8449519" y="3738623"/>
            <a:ext cx="798653" cy="219919"/>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Right Arrow 8">
            <a:extLst>
              <a:ext uri="{FF2B5EF4-FFF2-40B4-BE49-F238E27FC236}">
                <a16:creationId xmlns:a16="http://schemas.microsoft.com/office/drawing/2014/main" id="{D9C79D60-B581-8B56-CA9E-095F6E87555D}"/>
              </a:ext>
            </a:extLst>
          </p:cNvPr>
          <p:cNvSpPr/>
          <p:nvPr/>
        </p:nvSpPr>
        <p:spPr>
          <a:xfrm>
            <a:off x="8806061" y="1314557"/>
            <a:ext cx="798653" cy="219919"/>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518882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outdoor, building, ground&#10;&#10;Description automatically generated">
            <a:extLst>
              <a:ext uri="{FF2B5EF4-FFF2-40B4-BE49-F238E27FC236}">
                <a16:creationId xmlns:a16="http://schemas.microsoft.com/office/drawing/2014/main" id="{C3433094-76EA-A1CE-B2BA-0A7B202B4264}"/>
              </a:ext>
            </a:extLst>
          </p:cNvPr>
          <p:cNvPicPr>
            <a:picLocks noChangeAspect="1"/>
          </p:cNvPicPr>
          <p:nvPr/>
        </p:nvPicPr>
        <p:blipFill>
          <a:blip r:embed="rId2">
            <a:alphaModFix amt="50000"/>
          </a:blip>
          <a:stretch>
            <a:fillRect/>
          </a:stretch>
        </p:blipFill>
        <p:spPr>
          <a:xfrm>
            <a:off x="-1621" y="-1204292"/>
            <a:ext cx="12122284" cy="9201732"/>
          </a:xfrm>
          <a:prstGeom prst="rect">
            <a:avLst/>
          </a:prstGeom>
        </p:spPr>
      </p:pic>
      <p:sp>
        <p:nvSpPr>
          <p:cNvPr id="2" name="Title 1">
            <a:extLst>
              <a:ext uri="{FF2B5EF4-FFF2-40B4-BE49-F238E27FC236}">
                <a16:creationId xmlns:a16="http://schemas.microsoft.com/office/drawing/2014/main" id="{994D4461-FF60-5DD2-D8D8-D6FFBA9E58FD}"/>
              </a:ext>
            </a:extLst>
          </p:cNvPr>
          <p:cNvSpPr>
            <a:spLocks noGrp="1"/>
          </p:cNvSpPr>
          <p:nvPr>
            <p:ph type="title"/>
          </p:nvPr>
        </p:nvSpPr>
        <p:spPr>
          <a:xfrm>
            <a:off x="838200" y="1615588"/>
            <a:ext cx="10515600" cy="3618075"/>
          </a:xfrm>
        </p:spPr>
        <p:txBody>
          <a:bodyPr/>
          <a:lstStyle/>
          <a:p>
            <a:pPr algn="ctr">
              <a:lnSpc>
                <a:spcPct val="150000"/>
              </a:lnSpc>
              <a:spcBef>
                <a:spcPts val="0"/>
              </a:spcBef>
            </a:pPr>
            <a:r>
              <a:rPr lang="nl-NL" sz="3200" b="1">
                <a:latin typeface="Microsoft Tai Le" panose="020B0502040204020203" pitchFamily="34" charset="0"/>
                <a:ea typeface="+mj-lt"/>
                <a:cs typeface="Microsoft Tai Le" panose="020B0502040204020203" pitchFamily="34" charset="0"/>
              </a:rPr>
              <a:t>VERDACHTE 2</a:t>
            </a:r>
            <a:r>
              <a:rPr lang="nl-NL" b="1">
                <a:latin typeface="Microsoft Tai Le" panose="020B0502040204020203" pitchFamily="34" charset="0"/>
                <a:ea typeface="+mj-lt"/>
                <a:cs typeface="Microsoft Tai Le" panose="020B0502040204020203" pitchFamily="34" charset="0"/>
              </a:rPr>
              <a:t> </a:t>
            </a:r>
            <a:br>
              <a:rPr lang="nl-NL" b="1">
                <a:latin typeface="Microsoft Tai Le" panose="020B0502040204020203" pitchFamily="34" charset="0"/>
                <a:ea typeface="+mj-lt"/>
                <a:cs typeface="Microsoft Tai Le" panose="020B0502040204020203" pitchFamily="34" charset="0"/>
              </a:rPr>
            </a:br>
            <a:r>
              <a:rPr lang="nl-NL" b="1">
                <a:latin typeface="Microsoft Tai Le" panose="020B0502040204020203" pitchFamily="34" charset="0"/>
                <a:ea typeface="+mj-lt"/>
                <a:cs typeface="Microsoft Tai Le" panose="020B0502040204020203" pitchFamily="34" charset="0"/>
              </a:rPr>
              <a:t>Aquaflow nabij Drukkerijlaan</a:t>
            </a:r>
            <a:endParaRPr lang="en-US">
              <a:latin typeface="Microsoft Tai Le" panose="020B0502040204020203" pitchFamily="34" charset="0"/>
              <a:ea typeface="+mj-lt"/>
              <a:cs typeface="Microsoft Tai Le" panose="020B0502040204020203" pitchFamily="34" charset="0"/>
            </a:endParaRPr>
          </a:p>
          <a:p>
            <a:endParaRPr lang="en-US">
              <a:latin typeface="Microsoft Tai Le" panose="020B0502040204020203" pitchFamily="34" charset="0"/>
              <a:ea typeface="Microsoft JhengHei"/>
              <a:cs typeface="Microsoft Tai Le" panose="020B0502040204020203" pitchFamily="34" charset="0"/>
            </a:endParaRPr>
          </a:p>
        </p:txBody>
      </p:sp>
      <p:sp>
        <p:nvSpPr>
          <p:cNvPr id="4" name="Slide Number Placeholder 3">
            <a:extLst>
              <a:ext uri="{FF2B5EF4-FFF2-40B4-BE49-F238E27FC236}">
                <a16:creationId xmlns:a16="http://schemas.microsoft.com/office/drawing/2014/main" id="{968B2C9F-3623-E3C0-0012-A18D3AD6E1B0}"/>
              </a:ext>
            </a:extLst>
          </p:cNvPr>
          <p:cNvSpPr>
            <a:spLocks noGrp="1"/>
          </p:cNvSpPr>
          <p:nvPr>
            <p:ph type="sldNum" sz="quarter" idx="12"/>
          </p:nvPr>
        </p:nvSpPr>
        <p:spPr/>
        <p:txBody>
          <a:bodyPr/>
          <a:lstStyle/>
          <a:p>
            <a:fld id="{4CD814C8-F66B-4915-9FEC-D62A1DED085F}" type="slidenum">
              <a:rPr lang="de-DE" smtClean="0"/>
              <a:t>19</a:t>
            </a:fld>
            <a:endParaRPr lang="en-US"/>
          </a:p>
        </p:txBody>
      </p:sp>
    </p:spTree>
    <p:extLst>
      <p:ext uri="{BB962C8B-B14F-4D97-AF65-F5344CB8AC3E}">
        <p14:creationId xmlns:p14="http://schemas.microsoft.com/office/powerpoint/2010/main" val="2214454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4F698-4839-F483-D562-18D39285DDAC}"/>
              </a:ext>
            </a:extLst>
          </p:cNvPr>
          <p:cNvSpPr>
            <a:spLocks noGrp="1"/>
          </p:cNvSpPr>
          <p:nvPr>
            <p:ph type="title"/>
          </p:nvPr>
        </p:nvSpPr>
        <p:spPr>
          <a:xfrm>
            <a:off x="97420" y="463225"/>
            <a:ext cx="10515600" cy="1325563"/>
          </a:xfrm>
        </p:spPr>
        <p:txBody>
          <a:bodyPr>
            <a:normAutofit/>
          </a:bodyPr>
          <a:lstStyle/>
          <a:p>
            <a:pPr algn="ctr"/>
            <a:r>
              <a:rPr lang="en-NL" sz="6600" b="1">
                <a:latin typeface="Microsoft Tai Le" panose="020B0502040204020203" pitchFamily="34" charset="0"/>
                <a:cs typeface="Microsoft Tai Le" panose="020B0502040204020203" pitchFamily="34" charset="0"/>
              </a:rPr>
              <a:t>HET ONDERZOEKSTEAM</a:t>
            </a:r>
          </a:p>
        </p:txBody>
      </p:sp>
      <p:sp>
        <p:nvSpPr>
          <p:cNvPr id="5" name="Slide Number Placeholder 4">
            <a:extLst>
              <a:ext uri="{FF2B5EF4-FFF2-40B4-BE49-F238E27FC236}">
                <a16:creationId xmlns:a16="http://schemas.microsoft.com/office/drawing/2014/main" id="{F0CBEE34-E509-327D-FE1A-68592985CC7D}"/>
              </a:ext>
            </a:extLst>
          </p:cNvPr>
          <p:cNvSpPr>
            <a:spLocks noGrp="1"/>
          </p:cNvSpPr>
          <p:nvPr>
            <p:ph type="sldNum" sz="quarter" idx="12"/>
          </p:nvPr>
        </p:nvSpPr>
        <p:spPr/>
        <p:txBody>
          <a:bodyPr/>
          <a:lstStyle/>
          <a:p>
            <a:fld id="{4CD814C8-F66B-4915-9FEC-D62A1DED085F}" type="slidenum">
              <a:rPr lang="de-DE" smtClean="0"/>
              <a:t>2</a:t>
            </a:fld>
            <a:endParaRPr lang="de-DE"/>
          </a:p>
        </p:txBody>
      </p:sp>
      <p:pic>
        <p:nvPicPr>
          <p:cNvPr id="3" name="Picture 2">
            <a:extLst>
              <a:ext uri="{FF2B5EF4-FFF2-40B4-BE49-F238E27FC236}">
                <a16:creationId xmlns:a16="http://schemas.microsoft.com/office/drawing/2014/main" id="{2F2B369B-A0A9-7E86-23C7-965C5B1B634F}"/>
              </a:ext>
            </a:extLst>
          </p:cNvPr>
          <p:cNvPicPr>
            <a:picLocks noChangeAspect="1"/>
          </p:cNvPicPr>
          <p:nvPr/>
        </p:nvPicPr>
        <p:blipFill>
          <a:blip r:embed="rId2">
            <a:alphaModFix amt="24000"/>
          </a:blip>
          <a:stretch>
            <a:fillRect/>
          </a:stretch>
        </p:blipFill>
        <p:spPr>
          <a:xfrm>
            <a:off x="-406400" y="525040"/>
            <a:ext cx="6502400" cy="6502400"/>
          </a:xfrm>
          <a:prstGeom prst="rect">
            <a:avLst/>
          </a:prstGeom>
        </p:spPr>
      </p:pic>
      <p:pic>
        <p:nvPicPr>
          <p:cNvPr id="6" name="Picture 5">
            <a:extLst>
              <a:ext uri="{FF2B5EF4-FFF2-40B4-BE49-F238E27FC236}">
                <a16:creationId xmlns:a16="http://schemas.microsoft.com/office/drawing/2014/main" id="{4F1129B8-16BA-1275-8376-7EFCF6676D0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288" y="1726973"/>
            <a:ext cx="7086600" cy="5181600"/>
          </a:xfrm>
          <a:prstGeom prst="rect">
            <a:avLst/>
          </a:prstGeom>
        </p:spPr>
      </p:pic>
      <p:sp>
        <p:nvSpPr>
          <p:cNvPr id="7" name="TextBox 6">
            <a:extLst>
              <a:ext uri="{FF2B5EF4-FFF2-40B4-BE49-F238E27FC236}">
                <a16:creationId xmlns:a16="http://schemas.microsoft.com/office/drawing/2014/main" id="{FAB15037-E834-69C7-176C-3A9E3598EDDC}"/>
              </a:ext>
            </a:extLst>
          </p:cNvPr>
          <p:cNvSpPr txBox="1"/>
          <p:nvPr/>
        </p:nvSpPr>
        <p:spPr>
          <a:xfrm>
            <a:off x="7392204" y="2087410"/>
            <a:ext cx="4365298" cy="3970318"/>
          </a:xfrm>
          <a:prstGeom prst="rect">
            <a:avLst/>
          </a:prstGeom>
          <a:noFill/>
        </p:spPr>
        <p:txBody>
          <a:bodyPr wrap="none" rtlCol="0">
            <a:spAutoFit/>
          </a:bodyPr>
          <a:lstStyle/>
          <a:p>
            <a:r>
              <a:rPr lang="en-NL" b="1">
                <a:latin typeface="Microsoft Tai Le" panose="020B0502040204020203" pitchFamily="34" charset="0"/>
                <a:cs typeface="Microsoft Tai Le" panose="020B0502040204020203" pitchFamily="34" charset="0"/>
              </a:rPr>
              <a:t>Konrad Behrends – NAD</a:t>
            </a:r>
          </a:p>
          <a:p>
            <a:r>
              <a:rPr lang="en-NL">
                <a:latin typeface="Microsoft Tai Le" panose="020B0502040204020203" pitchFamily="34" charset="0"/>
                <a:cs typeface="Microsoft Tai Le" panose="020B0502040204020203" pitchFamily="34" charset="0"/>
              </a:rPr>
              <a:t>Projectleider en </a:t>
            </a:r>
            <a:r>
              <a:rPr lang="nl-NL">
                <a:latin typeface="Microsoft Tai Le" panose="020B0502040204020203" pitchFamily="34" charset="0"/>
                <a:cs typeface="Microsoft Tai Le" panose="020B0502040204020203" pitchFamily="34" charset="0"/>
              </a:rPr>
              <a:t>D</a:t>
            </a:r>
            <a:r>
              <a:rPr lang="en-NL">
                <a:latin typeface="Microsoft Tai Le" panose="020B0502040204020203" pitchFamily="34" charset="0"/>
                <a:cs typeface="Microsoft Tai Le" panose="020B0502040204020203" pitchFamily="34" charset="0"/>
              </a:rPr>
              <a:t>ata-held</a:t>
            </a:r>
          </a:p>
          <a:p>
            <a:endParaRPr lang="en-NL">
              <a:latin typeface="Microsoft Tai Le" panose="020B0502040204020203" pitchFamily="34" charset="0"/>
              <a:cs typeface="Microsoft Tai Le" panose="020B0502040204020203" pitchFamily="34" charset="0"/>
            </a:endParaRPr>
          </a:p>
          <a:p>
            <a:r>
              <a:rPr lang="en-NL" b="1">
                <a:latin typeface="Microsoft Tai Le" panose="020B0502040204020203" pitchFamily="34" charset="0"/>
                <a:cs typeface="Microsoft Tai Le" panose="020B0502040204020203" pitchFamily="34" charset="0"/>
              </a:rPr>
              <a:t>Mees Arkesteijn – Waternet</a:t>
            </a:r>
          </a:p>
          <a:p>
            <a:r>
              <a:rPr lang="en-NL">
                <a:latin typeface="Microsoft Tai Le" panose="020B0502040204020203" pitchFamily="34" charset="0"/>
                <a:cs typeface="Microsoft Tai Le" panose="020B0502040204020203" pitchFamily="34" charset="0"/>
              </a:rPr>
              <a:t>Installatiedeskundige</a:t>
            </a:r>
            <a:r>
              <a:rPr lang="nl-NL">
                <a:latin typeface="Microsoft Tai Le" panose="020B0502040204020203" pitchFamily="34" charset="0"/>
                <a:cs typeface="Microsoft Tai Le" panose="020B0502040204020203" pitchFamily="34" charset="0"/>
              </a:rPr>
              <a:t> en Visueel-genie</a:t>
            </a:r>
          </a:p>
          <a:p>
            <a:endParaRPr lang="en-NL">
              <a:latin typeface="Microsoft Tai Le" panose="020B0502040204020203" pitchFamily="34" charset="0"/>
              <a:cs typeface="Microsoft Tai Le" panose="020B0502040204020203" pitchFamily="34" charset="0"/>
            </a:endParaRPr>
          </a:p>
          <a:p>
            <a:r>
              <a:rPr lang="en-NL" b="1">
                <a:latin typeface="Microsoft Tai Le" panose="020B0502040204020203" pitchFamily="34" charset="0"/>
                <a:cs typeface="Microsoft Tai Le" panose="020B0502040204020203" pitchFamily="34" charset="0"/>
              </a:rPr>
              <a:t>Tessa Baart – Gemeente Amersfoort</a:t>
            </a:r>
          </a:p>
          <a:p>
            <a:r>
              <a:rPr lang="en-NL">
                <a:latin typeface="Microsoft Tai Le" panose="020B0502040204020203" pitchFamily="34" charset="0"/>
                <a:cs typeface="Microsoft Tai Le" panose="020B0502040204020203" pitchFamily="34" charset="0"/>
              </a:rPr>
              <a:t>Rioolexpert</a:t>
            </a:r>
            <a:r>
              <a:rPr lang="nl-NL">
                <a:latin typeface="Microsoft Tai Le" panose="020B0502040204020203" pitchFamily="34" charset="0"/>
                <a:cs typeface="Microsoft Tai Le" panose="020B0502040204020203" pitchFamily="34" charset="0"/>
              </a:rPr>
              <a:t> en GIS-wizard</a:t>
            </a:r>
            <a:endParaRPr lang="en-NL">
              <a:latin typeface="Microsoft Tai Le" panose="020B0502040204020203" pitchFamily="34" charset="0"/>
              <a:cs typeface="Microsoft Tai Le" panose="020B0502040204020203" pitchFamily="34" charset="0"/>
            </a:endParaRPr>
          </a:p>
          <a:p>
            <a:endParaRPr lang="en-NL">
              <a:latin typeface="Microsoft Tai Le" panose="020B0502040204020203" pitchFamily="34" charset="0"/>
              <a:cs typeface="Microsoft Tai Le" panose="020B0502040204020203" pitchFamily="34" charset="0"/>
            </a:endParaRPr>
          </a:p>
          <a:p>
            <a:r>
              <a:rPr lang="en-NL" b="1">
                <a:latin typeface="Microsoft Tai Le" panose="020B0502040204020203" pitchFamily="34" charset="0"/>
                <a:cs typeface="Microsoft Tai Le" panose="020B0502040204020203" pitchFamily="34" charset="0"/>
              </a:rPr>
              <a:t>Birk Houtman – IMD</a:t>
            </a:r>
          </a:p>
          <a:p>
            <a:r>
              <a:rPr lang="en-NL">
                <a:latin typeface="Microsoft Tai Le" panose="020B0502040204020203" pitchFamily="34" charset="0"/>
                <a:cs typeface="Microsoft Tai Le" panose="020B0502040204020203" pitchFamily="34" charset="0"/>
              </a:rPr>
              <a:t>Waterkwaliteitsman</a:t>
            </a:r>
            <a:r>
              <a:rPr lang="nl-NL">
                <a:latin typeface="Microsoft Tai Le" panose="020B0502040204020203" pitchFamily="34" charset="0"/>
                <a:cs typeface="Microsoft Tai Le" panose="020B0502040204020203" pitchFamily="34" charset="0"/>
              </a:rPr>
              <a:t> en Excel-blackbelt</a:t>
            </a:r>
            <a:endParaRPr lang="en-NL">
              <a:latin typeface="Microsoft Tai Le" panose="020B0502040204020203" pitchFamily="34" charset="0"/>
              <a:cs typeface="Microsoft Tai Le" panose="020B0502040204020203" pitchFamily="34" charset="0"/>
            </a:endParaRPr>
          </a:p>
          <a:p>
            <a:endParaRPr lang="en-NL">
              <a:latin typeface="Microsoft Tai Le" panose="020B0502040204020203" pitchFamily="34" charset="0"/>
              <a:cs typeface="Microsoft Tai Le" panose="020B0502040204020203" pitchFamily="34" charset="0"/>
            </a:endParaRPr>
          </a:p>
          <a:p>
            <a:r>
              <a:rPr lang="en-NL" b="1">
                <a:latin typeface="Microsoft Tai Le" panose="020B0502040204020203" pitchFamily="34" charset="0"/>
                <a:cs typeface="Microsoft Tai Le" panose="020B0502040204020203" pitchFamily="34" charset="0"/>
              </a:rPr>
              <a:t>Okke van der Linden – Gemeente Delft</a:t>
            </a:r>
          </a:p>
          <a:p>
            <a:r>
              <a:rPr lang="en-NL">
                <a:latin typeface="Microsoft Tai Le" panose="020B0502040204020203" pitchFamily="34" charset="0"/>
                <a:cs typeface="Microsoft Tai Le" panose="020B0502040204020203" pitchFamily="34" charset="0"/>
              </a:rPr>
              <a:t>Opdrachtgever</a:t>
            </a:r>
            <a:r>
              <a:rPr lang="nl-NL">
                <a:latin typeface="Microsoft Tai Le" panose="020B0502040204020203" pitchFamily="34" charset="0"/>
                <a:cs typeface="Microsoft Tai Le" panose="020B0502040204020203" pitchFamily="34" charset="0"/>
              </a:rPr>
              <a:t> en Lord of </a:t>
            </a:r>
            <a:r>
              <a:rPr lang="nl-NL" err="1">
                <a:latin typeface="Microsoft Tai Le" panose="020B0502040204020203" pitchFamily="34" charset="0"/>
                <a:cs typeface="Microsoft Tai Le" panose="020B0502040204020203" pitchFamily="34" charset="0"/>
              </a:rPr>
              <a:t>the</a:t>
            </a:r>
            <a:r>
              <a:rPr lang="nl-NL">
                <a:latin typeface="Microsoft Tai Le" panose="020B0502040204020203" pitchFamily="34" charset="0"/>
                <a:cs typeface="Microsoft Tai Le" panose="020B0502040204020203" pitchFamily="34" charset="0"/>
              </a:rPr>
              <a:t> Leidingen</a:t>
            </a:r>
            <a:endParaRPr lang="en-NL">
              <a:latin typeface="Microsoft Tai Le" panose="020B0502040204020203" pitchFamily="34" charset="0"/>
              <a:cs typeface="Microsoft Tai Le" panose="020B0502040204020203" pitchFamily="34" charset="0"/>
            </a:endParaRPr>
          </a:p>
        </p:txBody>
      </p:sp>
    </p:spTree>
    <p:extLst>
      <p:ext uri="{BB962C8B-B14F-4D97-AF65-F5344CB8AC3E}">
        <p14:creationId xmlns:p14="http://schemas.microsoft.com/office/powerpoint/2010/main" val="2609080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64D4EE0-056C-A503-3C68-CDF570383742}"/>
              </a:ext>
            </a:extLst>
          </p:cNvPr>
          <p:cNvSpPr>
            <a:spLocks noGrp="1"/>
          </p:cNvSpPr>
          <p:nvPr>
            <p:ph idx="1"/>
          </p:nvPr>
        </p:nvSpPr>
        <p:spPr>
          <a:xfrm>
            <a:off x="839655" y="825976"/>
            <a:ext cx="10695788" cy="2698167"/>
          </a:xfrm>
        </p:spPr>
        <p:txBody>
          <a:bodyPr vert="horz" lIns="91440" tIns="45720" rIns="91440" bIns="45720" rtlCol="0" anchor="t">
            <a:normAutofit/>
          </a:bodyPr>
          <a:lstStyle/>
          <a:p>
            <a:pPr marL="342900" indent="-342900">
              <a:lnSpc>
                <a:spcPct val="150000"/>
              </a:lnSpc>
            </a:pPr>
            <a:r>
              <a:rPr lang="nl-NL" sz="2000" dirty="0">
                <a:latin typeface="Microsoft Tai Le" panose="020B0502040204020203" pitchFamily="34" charset="0"/>
                <a:ea typeface="Arial Nova" panose="020B0504020202020204" pitchFamily="34" charset="0"/>
                <a:cs typeface="Microsoft Tai Le" panose="020B0502040204020203" pitchFamily="34" charset="0"/>
              </a:rPr>
              <a:t>Aquaflow is een ondergrondse waterberging</a:t>
            </a:r>
            <a:endParaRPr lang="en-US" dirty="0">
              <a:latin typeface="Microsoft Tai Le" panose="020B0502040204020203" pitchFamily="34" charset="0"/>
              <a:ea typeface="Microsoft JhengHei"/>
              <a:cs typeface="Microsoft Tai Le" panose="020B0502040204020203" pitchFamily="34" charset="0"/>
            </a:endParaRPr>
          </a:p>
          <a:p>
            <a:pPr marL="342900" indent="-342900">
              <a:lnSpc>
                <a:spcPct val="150000"/>
              </a:lnSpc>
            </a:pPr>
            <a:r>
              <a:rPr lang="nl-NL" sz="2000" dirty="0">
                <a:latin typeface="Microsoft Tai Le" panose="020B0502040204020203" pitchFamily="34" charset="0"/>
                <a:ea typeface="Arial Nova" panose="020B0504020202020204" pitchFamily="34" charset="0"/>
                <a:cs typeface="Microsoft Tai Le" panose="020B0502040204020203" pitchFamily="34" charset="0"/>
              </a:rPr>
              <a:t>In theorie is het systeem aangesloten op het regenwaterriool</a:t>
            </a:r>
            <a:endParaRPr lang="nl-NL" dirty="0">
              <a:latin typeface="Microsoft Tai Le" panose="020B0502040204020203" pitchFamily="34" charset="0"/>
              <a:ea typeface="Microsoft JhengHei"/>
              <a:cs typeface="Microsoft Tai Le" panose="020B0502040204020203" pitchFamily="34" charset="0"/>
            </a:endParaRPr>
          </a:p>
          <a:p>
            <a:pPr marL="342900" indent="-342900">
              <a:lnSpc>
                <a:spcPct val="150000"/>
              </a:lnSpc>
            </a:pPr>
            <a:r>
              <a:rPr lang="nl-NL" sz="2000" dirty="0">
                <a:effectLst/>
                <a:latin typeface="Microsoft Tai Le" panose="020B0502040204020203" pitchFamily="34" charset="0"/>
                <a:ea typeface="Arial Nova" panose="020B0504020202020204" pitchFamily="34" charset="0"/>
                <a:cs typeface="Microsoft Tai Le" panose="020B0502040204020203" pitchFamily="34" charset="0"/>
              </a:rPr>
              <a:t>Het kan zijn dat de aquaflow verkeerd is aangesloten,</a:t>
            </a:r>
            <a:r>
              <a:rPr lang="nl-NL" sz="2000" dirty="0">
                <a:latin typeface="Microsoft Tai Le" panose="020B0502040204020203" pitchFamily="34" charset="0"/>
                <a:ea typeface="Arial Nova" panose="020B0504020202020204" pitchFamily="34" charset="0"/>
                <a:cs typeface="Microsoft Tai Le" panose="020B0502040204020203" pitchFamily="34" charset="0"/>
              </a:rPr>
              <a:t> namelijk op</a:t>
            </a:r>
            <a:r>
              <a:rPr lang="nl-NL" sz="2000" dirty="0">
                <a:effectLst/>
                <a:latin typeface="Microsoft Tai Le" panose="020B0502040204020203" pitchFamily="34" charset="0"/>
                <a:ea typeface="Arial Nova" panose="020B0504020202020204" pitchFamily="34" charset="0"/>
                <a:cs typeface="Microsoft Tai Le" panose="020B0502040204020203" pitchFamily="34" charset="0"/>
              </a:rPr>
              <a:t> het vuilwaterriool</a:t>
            </a:r>
          </a:p>
          <a:p>
            <a:pPr marL="0" indent="0">
              <a:buNone/>
            </a:pPr>
            <a:endParaRPr lang="nl-NL" sz="2000" dirty="0">
              <a:latin typeface="Microsoft Tai Le" panose="020B0502040204020203" pitchFamily="34" charset="0"/>
              <a:ea typeface="Microsoft JhengHei"/>
              <a:cs typeface="Microsoft Tai Le" panose="020B0502040204020203" pitchFamily="34" charset="0"/>
            </a:endParaRPr>
          </a:p>
        </p:txBody>
      </p:sp>
      <p:pic>
        <p:nvPicPr>
          <p:cNvPr id="5" name="Picture 1361295844">
            <a:extLst>
              <a:ext uri="{FF2B5EF4-FFF2-40B4-BE49-F238E27FC236}">
                <a16:creationId xmlns:a16="http://schemas.microsoft.com/office/drawing/2014/main" id="{C7AA88CF-1789-A243-CF8F-EB3F3D272B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37133" y="3303192"/>
            <a:ext cx="3953933" cy="2972505"/>
          </a:xfrm>
          <a:prstGeom prst="rect">
            <a:avLst/>
          </a:prstGeom>
        </p:spPr>
      </p:pic>
      <p:pic>
        <p:nvPicPr>
          <p:cNvPr id="7" name="Afbeelding 6">
            <a:extLst>
              <a:ext uri="{FF2B5EF4-FFF2-40B4-BE49-F238E27FC236}">
                <a16:creationId xmlns:a16="http://schemas.microsoft.com/office/drawing/2014/main" id="{FBBBD0FB-AB85-B3D9-5698-043165369E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90877" y="3302558"/>
            <a:ext cx="4608938" cy="2974670"/>
          </a:xfrm>
          <a:prstGeom prst="rect">
            <a:avLst/>
          </a:prstGeom>
        </p:spPr>
      </p:pic>
      <p:pic>
        <p:nvPicPr>
          <p:cNvPr id="4" name="Picture 5" descr="A picture containing outdoor, building, ground&#10;&#10;Description automatically generated">
            <a:extLst>
              <a:ext uri="{FF2B5EF4-FFF2-40B4-BE49-F238E27FC236}">
                <a16:creationId xmlns:a16="http://schemas.microsoft.com/office/drawing/2014/main" id="{BAB31EDE-F52D-7F33-0726-95E253077BF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3302192"/>
            <a:ext cx="3907998" cy="2977498"/>
          </a:xfrm>
          <a:prstGeom prst="rect">
            <a:avLst/>
          </a:prstGeom>
        </p:spPr>
      </p:pic>
      <p:sp>
        <p:nvSpPr>
          <p:cNvPr id="8" name="Slide Number Placeholder 7">
            <a:extLst>
              <a:ext uri="{FF2B5EF4-FFF2-40B4-BE49-F238E27FC236}">
                <a16:creationId xmlns:a16="http://schemas.microsoft.com/office/drawing/2014/main" id="{98A8DE6E-5DD8-7593-37E9-6E4A7E77DA0F}"/>
              </a:ext>
            </a:extLst>
          </p:cNvPr>
          <p:cNvSpPr>
            <a:spLocks noGrp="1"/>
          </p:cNvSpPr>
          <p:nvPr>
            <p:ph type="sldNum" sz="quarter" idx="12"/>
          </p:nvPr>
        </p:nvSpPr>
        <p:spPr/>
        <p:txBody>
          <a:bodyPr/>
          <a:lstStyle/>
          <a:p>
            <a:fld id="{4CD814C8-F66B-4915-9FEC-D62A1DED085F}" type="slidenum">
              <a:rPr lang="de-DE" smtClean="0"/>
              <a:t>20</a:t>
            </a:fld>
            <a:endParaRPr lang="en-US"/>
          </a:p>
        </p:txBody>
      </p:sp>
    </p:spTree>
    <p:extLst>
      <p:ext uri="{BB962C8B-B14F-4D97-AF65-F5344CB8AC3E}">
        <p14:creationId xmlns:p14="http://schemas.microsoft.com/office/powerpoint/2010/main" val="3269397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3DD17BD-2F62-C089-8A3C-24F05232638A}"/>
              </a:ext>
            </a:extLst>
          </p:cNvPr>
          <p:cNvSpPr>
            <a:spLocks noGrp="1"/>
          </p:cNvSpPr>
          <p:nvPr>
            <p:ph idx="1"/>
          </p:nvPr>
        </p:nvSpPr>
        <p:spPr>
          <a:xfrm>
            <a:off x="687418" y="2658571"/>
            <a:ext cx="4840013" cy="3429000"/>
          </a:xfrm>
        </p:spPr>
        <p:txBody>
          <a:bodyPr vert="horz" lIns="91440" tIns="45720" rIns="91440" bIns="45720" rtlCol="0" anchor="t">
            <a:normAutofit fontScale="85000" lnSpcReduction="10000"/>
          </a:bodyPr>
          <a:lstStyle/>
          <a:p>
            <a:pPr>
              <a:lnSpc>
                <a:spcPct val="160000"/>
              </a:lnSpc>
            </a:pPr>
            <a:r>
              <a:rPr lang="nl-NL" sz="2000" dirty="0">
                <a:latin typeface="Microsoft Tai Le" panose="020B0502040204020203" pitchFamily="34" charset="0"/>
                <a:ea typeface="Microsoft JhengHei"/>
                <a:cs typeface="Microsoft Tai Le" panose="020B0502040204020203" pitchFamily="34" charset="0"/>
              </a:rPr>
              <a:t>Wij hebben gekeken naar een bui van 21 mm in 5 uur op 6 september 2022 van 19:00-00:00</a:t>
            </a:r>
          </a:p>
          <a:p>
            <a:pPr>
              <a:lnSpc>
                <a:spcPct val="160000"/>
              </a:lnSpc>
            </a:pPr>
            <a:r>
              <a:rPr lang="nl-NL" sz="2000" dirty="0">
                <a:latin typeface="Microsoft Tai Le" panose="020B0502040204020203" pitchFamily="34" charset="0"/>
                <a:ea typeface="Microsoft JhengHei"/>
                <a:cs typeface="Microsoft Tai Le" panose="020B0502040204020203" pitchFamily="34" charset="0"/>
              </a:rPr>
              <a:t>Bij die bui was toen debiet overschot van 355 m3</a:t>
            </a:r>
          </a:p>
          <a:p>
            <a:pPr marL="0" indent="0">
              <a:lnSpc>
                <a:spcPct val="160000"/>
              </a:lnSpc>
              <a:buNone/>
            </a:pPr>
            <a:r>
              <a:rPr lang="nl-NL" sz="2000" b="1" dirty="0">
                <a:latin typeface="Microsoft Tai Le" panose="020B0502040204020203" pitchFamily="34" charset="0"/>
                <a:ea typeface="Microsoft JhengHei"/>
                <a:cs typeface="Microsoft Tai Le" panose="020B0502040204020203" pitchFamily="34" charset="0"/>
              </a:rPr>
              <a:t>Uitsluitend bewijs</a:t>
            </a:r>
            <a:r>
              <a:rPr lang="nl-NL" sz="2000" dirty="0">
                <a:latin typeface="Microsoft Tai Le" panose="020B0502040204020203" pitchFamily="34" charset="0"/>
                <a:ea typeface="Microsoft JhengHei"/>
                <a:cs typeface="Microsoft Tai Le" panose="020B0502040204020203" pitchFamily="34" charset="0"/>
              </a:rPr>
              <a:t>: afvoer vanuit de aquaflow is een klein aandeel, niet verder uitzoeken</a:t>
            </a:r>
          </a:p>
        </p:txBody>
      </p:sp>
      <p:grpSp>
        <p:nvGrpSpPr>
          <p:cNvPr id="4" name="Groep 3">
            <a:extLst>
              <a:ext uri="{FF2B5EF4-FFF2-40B4-BE49-F238E27FC236}">
                <a16:creationId xmlns:a16="http://schemas.microsoft.com/office/drawing/2014/main" id="{3B1671E2-1554-9589-4E3E-D8B7CE689257}"/>
              </a:ext>
            </a:extLst>
          </p:cNvPr>
          <p:cNvGrpSpPr/>
          <p:nvPr/>
        </p:nvGrpSpPr>
        <p:grpSpPr>
          <a:xfrm>
            <a:off x="5828990" y="271943"/>
            <a:ext cx="6059839" cy="2706783"/>
            <a:chOff x="6399373" y="2258812"/>
            <a:chExt cx="5774367" cy="2303416"/>
          </a:xfrm>
        </p:grpSpPr>
        <p:pic>
          <p:nvPicPr>
            <p:cNvPr id="5" name="Afbeelding 4">
              <a:extLst>
                <a:ext uri="{FF2B5EF4-FFF2-40B4-BE49-F238E27FC236}">
                  <a16:creationId xmlns:a16="http://schemas.microsoft.com/office/drawing/2014/main" id="{2914B221-1385-F1E6-B841-7907EAE06C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99373" y="2258812"/>
              <a:ext cx="5758540" cy="2303416"/>
            </a:xfrm>
            <a:prstGeom prst="rect">
              <a:avLst/>
            </a:prstGeom>
            <a:ln>
              <a:solidFill>
                <a:schemeClr val="tx1"/>
              </a:solidFill>
            </a:ln>
          </p:spPr>
        </p:pic>
        <mc:AlternateContent xmlns:mc="http://schemas.openxmlformats.org/markup-compatibility/2006" xmlns:p14="http://schemas.microsoft.com/office/powerpoint/2010/main">
          <mc:Choice Requires="p14">
            <p:contentPart p14:bwMode="auto" r:id="rId4">
              <p14:nvContentPartPr>
                <p14:cNvPr id="6" name="Inkt 5">
                  <a:extLst>
                    <a:ext uri="{FF2B5EF4-FFF2-40B4-BE49-F238E27FC236}">
                      <a16:creationId xmlns:a16="http://schemas.microsoft.com/office/drawing/2014/main" id="{62EABA61-2C1B-93DF-E3A4-525D6088440A}"/>
                    </a:ext>
                  </a:extLst>
                </p14:cNvPr>
                <p14:cNvContentPartPr/>
                <p14:nvPr/>
              </p14:nvContentPartPr>
              <p14:xfrm>
                <a:off x="6504100" y="3009840"/>
                <a:ext cx="5669640" cy="267840"/>
              </p14:xfrm>
            </p:contentPart>
          </mc:Choice>
          <mc:Fallback xmlns="">
            <p:pic>
              <p:nvPicPr>
                <p:cNvPr id="6" name="Inkt 5">
                  <a:extLst>
                    <a:ext uri="{FF2B5EF4-FFF2-40B4-BE49-F238E27FC236}">
                      <a16:creationId xmlns:a16="http://schemas.microsoft.com/office/drawing/2014/main" id="{62EABA61-2C1B-93DF-E3A4-525D6088440A}"/>
                    </a:ext>
                  </a:extLst>
                </p:cNvPr>
                <p:cNvPicPr/>
                <p:nvPr/>
              </p:nvPicPr>
              <p:blipFill>
                <a:blip r:embed="rId5"/>
                <a:stretch>
                  <a:fillRect/>
                </a:stretch>
              </p:blipFill>
              <p:spPr>
                <a:xfrm>
                  <a:off x="6495524" y="3002179"/>
                  <a:ext cx="5686449" cy="282856"/>
                </a:xfrm>
                <a:prstGeom prst="rect">
                  <a:avLst/>
                </a:prstGeom>
              </p:spPr>
            </p:pic>
          </mc:Fallback>
        </mc:AlternateContent>
      </p:grpSp>
      <p:pic>
        <p:nvPicPr>
          <p:cNvPr id="7" name="Afbeelding 8" descr="Table&#10;&#10;Description automatically generated">
            <a:extLst>
              <a:ext uri="{FF2B5EF4-FFF2-40B4-BE49-F238E27FC236}">
                <a16:creationId xmlns:a16="http://schemas.microsoft.com/office/drawing/2014/main" id="{1933D7A6-25C1-8C9A-86C5-3079D34A75F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29288" y="3108404"/>
            <a:ext cx="6059838" cy="2979167"/>
          </a:xfrm>
          <a:prstGeom prst="rect">
            <a:avLst/>
          </a:prstGeom>
          <a:ln>
            <a:solidFill>
              <a:schemeClr val="tx1"/>
            </a:solidFill>
          </a:ln>
        </p:spPr>
      </p:pic>
      <p:sp>
        <p:nvSpPr>
          <p:cNvPr id="9" name="Slide Number Placeholder 8">
            <a:extLst>
              <a:ext uri="{FF2B5EF4-FFF2-40B4-BE49-F238E27FC236}">
                <a16:creationId xmlns:a16="http://schemas.microsoft.com/office/drawing/2014/main" id="{D6B052AF-2CB3-F1B9-06B2-F9FCEE0EEDDB}"/>
              </a:ext>
            </a:extLst>
          </p:cNvPr>
          <p:cNvSpPr>
            <a:spLocks noGrp="1"/>
          </p:cNvSpPr>
          <p:nvPr>
            <p:ph type="sldNum" sz="quarter" idx="12"/>
          </p:nvPr>
        </p:nvSpPr>
        <p:spPr/>
        <p:txBody>
          <a:bodyPr/>
          <a:lstStyle/>
          <a:p>
            <a:fld id="{4CD814C8-F66B-4915-9FEC-D62A1DED085F}" type="slidenum">
              <a:rPr lang="de-DE" dirty="0" smtClean="0"/>
              <a:t>21</a:t>
            </a:fld>
            <a:endParaRPr lang="en-US"/>
          </a:p>
        </p:txBody>
      </p:sp>
      <p:pic>
        <p:nvPicPr>
          <p:cNvPr id="2" name="Picture 1">
            <a:extLst>
              <a:ext uri="{FF2B5EF4-FFF2-40B4-BE49-F238E27FC236}">
                <a16:creationId xmlns:a16="http://schemas.microsoft.com/office/drawing/2014/main" id="{178A8CD8-80E4-A83D-18BB-0767C841FB5F}"/>
              </a:ext>
            </a:extLst>
          </p:cNvPr>
          <p:cNvPicPr>
            <a:picLocks noChangeAspect="1"/>
          </p:cNvPicPr>
          <p:nvPr/>
        </p:nvPicPr>
        <p:blipFill>
          <a:blip r:embed="rId7" cstate="email">
            <a:extLst>
              <a:ext uri="{BEBA8EAE-BF5A-486C-A8C5-ECC9F3942E4B}">
                <a14:imgProps xmlns:a14="http://schemas.microsoft.com/office/drawing/2010/main">
                  <a14:imgLayer r:embed="rId8">
                    <a14:imgEffect>
                      <a14:sharpenSoften amount="100000"/>
                    </a14:imgEffect>
                  </a14:imgLayer>
                </a14:imgProps>
              </a:ext>
              <a:ext uri="{28A0092B-C50C-407E-A947-70E740481C1C}">
                <a14:useLocalDpi xmlns:a14="http://schemas.microsoft.com/office/drawing/2010/main"/>
              </a:ext>
            </a:extLst>
          </a:blip>
          <a:stretch>
            <a:fillRect/>
          </a:stretch>
        </p:blipFill>
        <p:spPr>
          <a:xfrm rot="12996975" flipH="1">
            <a:off x="3527517" y="313666"/>
            <a:ext cx="1996388" cy="1996388"/>
          </a:xfrm>
          <a:prstGeom prst="rect">
            <a:avLst/>
          </a:prstGeom>
          <a:noFill/>
          <a:ln>
            <a:noFill/>
          </a:ln>
        </p:spPr>
      </p:pic>
      <p:sp>
        <p:nvSpPr>
          <p:cNvPr id="8" name="TextBox 7">
            <a:extLst>
              <a:ext uri="{FF2B5EF4-FFF2-40B4-BE49-F238E27FC236}">
                <a16:creationId xmlns:a16="http://schemas.microsoft.com/office/drawing/2014/main" id="{3D2AAE14-58E0-D13C-4B3C-0A9B6C2CB729}"/>
              </a:ext>
            </a:extLst>
          </p:cNvPr>
          <p:cNvSpPr txBox="1"/>
          <p:nvPr/>
        </p:nvSpPr>
        <p:spPr>
          <a:xfrm>
            <a:off x="971550" y="1537228"/>
            <a:ext cx="4204189" cy="646331"/>
          </a:xfrm>
          <a:prstGeom prst="rect">
            <a:avLst/>
          </a:prstGeom>
          <a:solidFill>
            <a:schemeClr val="bg1"/>
          </a:solidFill>
          <a:ln>
            <a:solidFill>
              <a:schemeClr val="tx1"/>
            </a:solidFill>
          </a:ln>
        </p:spPr>
        <p:txBody>
          <a:bodyPr wrap="square" lIns="91440" tIns="45720" rIns="91440" bIns="45720" rtlCol="0" anchor="t">
            <a:spAutoFit/>
          </a:bodyPr>
          <a:lstStyle/>
          <a:p>
            <a:r>
              <a:rPr lang="nl-NL" sz="1800">
                <a:latin typeface="Microsoft Tai Le"/>
                <a:ea typeface="Microsoft JhengHei"/>
                <a:cs typeface="Microsoft Tai Le"/>
              </a:rPr>
              <a:t>Bij een bui van 28 mm in 2 uur is er een afvoer van 23 m</a:t>
            </a:r>
            <a:r>
              <a:rPr lang="nl-NL" sz="1800" baseline="30000">
                <a:latin typeface="Microsoft Tai Le"/>
                <a:ea typeface="Microsoft JhengHei"/>
                <a:cs typeface="Microsoft Tai Le"/>
              </a:rPr>
              <a:t>3</a:t>
            </a:r>
            <a:r>
              <a:rPr lang="nl-NL" sz="1800">
                <a:latin typeface="Microsoft Tai Le"/>
                <a:ea typeface="Microsoft JhengHei"/>
                <a:cs typeface="Microsoft Tai Le"/>
              </a:rPr>
              <a:t> in 1 uur</a:t>
            </a:r>
          </a:p>
        </p:txBody>
      </p:sp>
    </p:spTree>
    <p:extLst>
      <p:ext uri="{BB962C8B-B14F-4D97-AF65-F5344CB8AC3E}">
        <p14:creationId xmlns:p14="http://schemas.microsoft.com/office/powerpoint/2010/main" val="13625225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indoor, ramp, concrete, stone&#10;&#10;Description automatically generated">
            <a:extLst>
              <a:ext uri="{FF2B5EF4-FFF2-40B4-BE49-F238E27FC236}">
                <a16:creationId xmlns:a16="http://schemas.microsoft.com/office/drawing/2014/main" id="{903BAD8A-D8BB-9507-09C8-752E0CBF845F}"/>
              </a:ext>
            </a:extLst>
          </p:cNvPr>
          <p:cNvPicPr>
            <a:picLocks noChangeAspect="1"/>
          </p:cNvPicPr>
          <p:nvPr/>
        </p:nvPicPr>
        <p:blipFill>
          <a:blip r:embed="rId2" cstate="email">
            <a:alphaModFix amt="50000"/>
            <a:extLst>
              <a:ext uri="{28A0092B-C50C-407E-A947-70E740481C1C}">
                <a14:useLocalDpi xmlns:a14="http://schemas.microsoft.com/office/drawing/2010/main"/>
              </a:ext>
            </a:extLst>
          </a:blip>
          <a:stretch>
            <a:fillRect/>
          </a:stretch>
        </p:blipFill>
        <p:spPr>
          <a:xfrm>
            <a:off x="-299155" y="-153687"/>
            <a:ext cx="12494710" cy="9414537"/>
          </a:xfrm>
          <a:prstGeom prst="rect">
            <a:avLst/>
          </a:prstGeom>
        </p:spPr>
      </p:pic>
      <p:sp>
        <p:nvSpPr>
          <p:cNvPr id="2" name="Title 1">
            <a:extLst>
              <a:ext uri="{FF2B5EF4-FFF2-40B4-BE49-F238E27FC236}">
                <a16:creationId xmlns:a16="http://schemas.microsoft.com/office/drawing/2014/main" id="{994D4461-FF60-5DD2-D8D8-D6FFBA9E58FD}"/>
              </a:ext>
            </a:extLst>
          </p:cNvPr>
          <p:cNvSpPr>
            <a:spLocks noGrp="1"/>
          </p:cNvSpPr>
          <p:nvPr>
            <p:ph type="title"/>
          </p:nvPr>
        </p:nvSpPr>
        <p:spPr>
          <a:xfrm>
            <a:off x="838200" y="1615588"/>
            <a:ext cx="10515600" cy="3618075"/>
          </a:xfrm>
        </p:spPr>
        <p:txBody>
          <a:bodyPr/>
          <a:lstStyle/>
          <a:p>
            <a:pPr algn="ctr">
              <a:lnSpc>
                <a:spcPct val="150000"/>
              </a:lnSpc>
              <a:spcBef>
                <a:spcPts val="0"/>
              </a:spcBef>
            </a:pPr>
            <a:r>
              <a:rPr lang="nl-NL" sz="3200" b="1">
                <a:latin typeface="Microsoft Tai Le" panose="020B0502040204020203" pitchFamily="34" charset="0"/>
                <a:ea typeface="+mj-lt"/>
                <a:cs typeface="Microsoft Tai Le" panose="020B0502040204020203" pitchFamily="34" charset="0"/>
              </a:rPr>
              <a:t>VERDACHTE 3</a:t>
            </a:r>
            <a:br>
              <a:rPr lang="nl-NL" b="1">
                <a:latin typeface="Microsoft Tai Le" panose="020B0502040204020203" pitchFamily="34" charset="0"/>
                <a:ea typeface="+mj-lt"/>
                <a:cs typeface="Microsoft Tai Le" panose="020B0502040204020203" pitchFamily="34" charset="0"/>
              </a:rPr>
            </a:br>
            <a:r>
              <a:rPr lang="nl-NL" b="1">
                <a:latin typeface="Microsoft Tai Le" panose="020B0502040204020203" pitchFamily="34" charset="0"/>
                <a:ea typeface="+mj-lt"/>
                <a:cs typeface="Microsoft Tai Le" panose="020B0502040204020203" pitchFamily="34" charset="0"/>
              </a:rPr>
              <a:t>Oppervlaktewater instroom</a:t>
            </a:r>
            <a:endParaRPr lang="en-US">
              <a:latin typeface="Microsoft Tai Le" panose="020B0502040204020203" pitchFamily="34" charset="0"/>
              <a:ea typeface="+mj-lt"/>
              <a:cs typeface="Microsoft Tai Le" panose="020B0502040204020203" pitchFamily="34" charset="0"/>
            </a:endParaRPr>
          </a:p>
          <a:p>
            <a:endParaRPr lang="en-US">
              <a:latin typeface="Microsoft Tai Le" panose="020B0502040204020203" pitchFamily="34" charset="0"/>
              <a:ea typeface="Microsoft JhengHei"/>
              <a:cs typeface="Microsoft Tai Le" panose="020B0502040204020203" pitchFamily="34" charset="0"/>
            </a:endParaRPr>
          </a:p>
        </p:txBody>
      </p:sp>
      <p:sp>
        <p:nvSpPr>
          <p:cNvPr id="6" name="Slide Number Placeholder 5">
            <a:extLst>
              <a:ext uri="{FF2B5EF4-FFF2-40B4-BE49-F238E27FC236}">
                <a16:creationId xmlns:a16="http://schemas.microsoft.com/office/drawing/2014/main" id="{50B217D9-3E0F-F84A-C722-61F9DB820DF2}"/>
              </a:ext>
            </a:extLst>
          </p:cNvPr>
          <p:cNvSpPr>
            <a:spLocks noGrp="1"/>
          </p:cNvSpPr>
          <p:nvPr>
            <p:ph type="sldNum" sz="quarter" idx="12"/>
          </p:nvPr>
        </p:nvSpPr>
        <p:spPr/>
        <p:txBody>
          <a:bodyPr/>
          <a:lstStyle/>
          <a:p>
            <a:fld id="{4CD814C8-F66B-4915-9FEC-D62A1DED085F}" type="slidenum">
              <a:rPr lang="de-DE" smtClean="0"/>
              <a:t>22</a:t>
            </a:fld>
            <a:endParaRPr lang="en-US"/>
          </a:p>
        </p:txBody>
      </p:sp>
    </p:spTree>
    <p:extLst>
      <p:ext uri="{BB962C8B-B14F-4D97-AF65-F5344CB8AC3E}">
        <p14:creationId xmlns:p14="http://schemas.microsoft.com/office/powerpoint/2010/main" val="14859269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468A718-468C-F80E-755C-1F1F26B50798}"/>
              </a:ext>
            </a:extLst>
          </p:cNvPr>
          <p:cNvSpPr>
            <a:spLocks noGrp="1"/>
          </p:cNvSpPr>
          <p:nvPr>
            <p:ph idx="1"/>
          </p:nvPr>
        </p:nvSpPr>
        <p:spPr>
          <a:xfrm>
            <a:off x="977449" y="711952"/>
            <a:ext cx="5641769" cy="5434095"/>
          </a:xfrm>
        </p:spPr>
        <p:txBody>
          <a:bodyPr vert="horz" lIns="91440" tIns="45720" rIns="91440" bIns="45720" rtlCol="0" anchor="t">
            <a:normAutofit/>
          </a:bodyPr>
          <a:lstStyle/>
          <a:p>
            <a:pPr>
              <a:lnSpc>
                <a:spcPct val="150000"/>
              </a:lnSpc>
            </a:pPr>
            <a:r>
              <a:rPr lang="nl-NL" sz="1800" dirty="0">
                <a:latin typeface="Microsoft Tai Le" panose="020B0502040204020203" pitchFamily="34" charset="0"/>
                <a:ea typeface="Arial Nova" panose="020B0504020202020204" pitchFamily="34" charset="0"/>
                <a:cs typeface="Microsoft Tai Le" panose="020B0502040204020203" pitchFamily="34" charset="0"/>
              </a:rPr>
              <a:t>Het bemalingsgebied grenst aan de Schie</a:t>
            </a:r>
            <a:endParaRPr lang="en-US" dirty="0">
              <a:latin typeface="Microsoft Tai Le" panose="020B0502040204020203" pitchFamily="34" charset="0"/>
              <a:cs typeface="Microsoft Tai Le" panose="020B0502040204020203" pitchFamily="34" charset="0"/>
            </a:endParaRPr>
          </a:p>
          <a:p>
            <a:pPr>
              <a:lnSpc>
                <a:spcPct val="150000"/>
              </a:lnSpc>
            </a:pPr>
            <a:r>
              <a:rPr lang="nl-NL" sz="1800" dirty="0">
                <a:latin typeface="Microsoft Tai Le"/>
                <a:ea typeface="Arial Nova" panose="020B0504020202020204" pitchFamily="34" charset="0"/>
                <a:cs typeface="Microsoft Tai Le"/>
              </a:rPr>
              <a:t>M</a:t>
            </a:r>
            <a:r>
              <a:rPr lang="nl-NL" sz="1800" dirty="0">
                <a:effectLst/>
                <a:latin typeface="Microsoft Tai Le"/>
                <a:ea typeface="Arial Nova" panose="020B0504020202020204" pitchFamily="34" charset="0"/>
                <a:cs typeface="Microsoft Tai Le"/>
              </a:rPr>
              <a:t>ogelijk dat het riool</a:t>
            </a:r>
            <a:r>
              <a:rPr lang="nl-NL" sz="1800" dirty="0">
                <a:latin typeface="Microsoft Tai Le"/>
                <a:ea typeface="Arial Nova" panose="020B0504020202020204" pitchFamily="34" charset="0"/>
                <a:cs typeface="Microsoft Tai Le"/>
              </a:rPr>
              <a:t>vreemd water </a:t>
            </a:r>
            <a:r>
              <a:rPr lang="nl-NL" sz="1800" dirty="0">
                <a:effectLst/>
                <a:latin typeface="Microsoft Tai Le"/>
                <a:ea typeface="Arial Nova" panose="020B0504020202020204" pitchFamily="34" charset="0"/>
                <a:cs typeface="Microsoft Tai Le"/>
              </a:rPr>
              <a:t>komt via de overstort naar de Schie (</a:t>
            </a:r>
            <a:r>
              <a:rPr lang="nl-NL" sz="1800" dirty="0">
                <a:latin typeface="Microsoft Tai Le"/>
                <a:ea typeface="Arial Nova" panose="020B0504020202020204" pitchFamily="34" charset="0"/>
                <a:cs typeface="Microsoft Tai Le"/>
              </a:rPr>
              <a:t>bij de </a:t>
            </a:r>
            <a:r>
              <a:rPr lang="nl-NL" sz="1800" dirty="0" err="1">
                <a:latin typeface="Microsoft Tai Le"/>
                <a:ea typeface="Arial Nova" panose="020B0504020202020204" pitchFamily="34" charset="0"/>
                <a:cs typeface="Microsoft Tai Le"/>
              </a:rPr>
              <a:t>Abwoutsebrug</a:t>
            </a:r>
            <a:r>
              <a:rPr lang="nl-NL" sz="1800" dirty="0">
                <a:latin typeface="Microsoft Tai Le"/>
                <a:ea typeface="Arial Nova" panose="020B0504020202020204" pitchFamily="34" charset="0"/>
                <a:cs typeface="Microsoft Tai Le"/>
              </a:rPr>
              <a:t>)</a:t>
            </a:r>
            <a:endParaRPr lang="nl-NL" sz="1800" dirty="0">
              <a:effectLst/>
              <a:latin typeface="Microsoft Tai Le"/>
              <a:ea typeface="Arial Nova" panose="020B0504020202020204" pitchFamily="34" charset="0"/>
              <a:cs typeface="Microsoft Tai Le"/>
            </a:endParaRPr>
          </a:p>
          <a:p>
            <a:pPr marL="0" indent="0">
              <a:lnSpc>
                <a:spcPct val="150000"/>
              </a:lnSpc>
              <a:buNone/>
            </a:pPr>
            <a:endParaRPr lang="nl-NL" sz="1800" dirty="0">
              <a:latin typeface="Microsoft Tai Le" panose="020B0502040204020203" pitchFamily="34" charset="0"/>
              <a:ea typeface="Arial Nova" panose="020B0504020202020204" pitchFamily="34" charset="0"/>
              <a:cs typeface="Microsoft Tai Le" panose="020B0502040204020203" pitchFamily="34" charset="0"/>
            </a:endParaRPr>
          </a:p>
          <a:p>
            <a:pPr marL="0" indent="0">
              <a:lnSpc>
                <a:spcPct val="150000"/>
              </a:lnSpc>
              <a:buNone/>
            </a:pPr>
            <a:endParaRPr lang="nl-NL" sz="1800" dirty="0">
              <a:latin typeface="Microsoft Tai Le" panose="020B0502040204020203" pitchFamily="34" charset="0"/>
              <a:ea typeface="Arial Nova" panose="020B0504020202020204" pitchFamily="34" charset="0"/>
              <a:cs typeface="Microsoft Tai Le" panose="020B0502040204020203" pitchFamily="34" charset="0"/>
            </a:endParaRPr>
          </a:p>
          <a:p>
            <a:pPr marL="0" indent="0">
              <a:lnSpc>
                <a:spcPct val="150000"/>
              </a:lnSpc>
              <a:buNone/>
            </a:pPr>
            <a:endParaRPr lang="nl-NL" sz="1800" dirty="0">
              <a:latin typeface="Microsoft Tai Le" panose="020B0502040204020203" pitchFamily="34" charset="0"/>
              <a:ea typeface="Arial Nova" panose="020B0504020202020204" pitchFamily="34" charset="0"/>
              <a:cs typeface="Microsoft Tai Le" panose="020B0502040204020203" pitchFamily="34" charset="0"/>
            </a:endParaRPr>
          </a:p>
        </p:txBody>
      </p:sp>
      <p:pic>
        <p:nvPicPr>
          <p:cNvPr id="4" name="Picture 4">
            <a:extLst>
              <a:ext uri="{FF2B5EF4-FFF2-40B4-BE49-F238E27FC236}">
                <a16:creationId xmlns:a16="http://schemas.microsoft.com/office/drawing/2014/main" id="{EC9CABF1-9DB1-E388-A34C-5DE6376BB8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0373" y="2854735"/>
            <a:ext cx="4984463" cy="32913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Slide Number Placeholder 7">
            <a:extLst>
              <a:ext uri="{FF2B5EF4-FFF2-40B4-BE49-F238E27FC236}">
                <a16:creationId xmlns:a16="http://schemas.microsoft.com/office/drawing/2014/main" id="{7659F77C-E0A1-BABB-DF25-4691C5568EC3}"/>
              </a:ext>
            </a:extLst>
          </p:cNvPr>
          <p:cNvSpPr>
            <a:spLocks noGrp="1"/>
          </p:cNvSpPr>
          <p:nvPr>
            <p:ph type="sldNum" sz="quarter" idx="12"/>
          </p:nvPr>
        </p:nvSpPr>
        <p:spPr/>
        <p:txBody>
          <a:bodyPr/>
          <a:lstStyle/>
          <a:p>
            <a:fld id="{4CD814C8-F66B-4915-9FEC-D62A1DED085F}" type="slidenum">
              <a:rPr lang="de-DE" smtClean="0"/>
              <a:t>23</a:t>
            </a:fld>
            <a:endParaRPr lang="en-US"/>
          </a:p>
        </p:txBody>
      </p:sp>
      <p:pic>
        <p:nvPicPr>
          <p:cNvPr id="5" name="Picture 5">
            <a:extLst>
              <a:ext uri="{FF2B5EF4-FFF2-40B4-BE49-F238E27FC236}">
                <a16:creationId xmlns:a16="http://schemas.microsoft.com/office/drawing/2014/main" id="{604D79D7-91FC-F56E-5034-4BB10D1773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00988" y="328379"/>
            <a:ext cx="3348640" cy="4746381"/>
          </a:xfrm>
          <a:prstGeom prst="rect">
            <a:avLst/>
          </a:prstGeom>
          <a:ln>
            <a:solidFill>
              <a:schemeClr val="tx1"/>
            </a:solidFill>
          </a:ln>
        </p:spPr>
      </p:pic>
      <p:graphicFrame>
        <p:nvGraphicFramePr>
          <p:cNvPr id="6" name="Table 6">
            <a:extLst>
              <a:ext uri="{FF2B5EF4-FFF2-40B4-BE49-F238E27FC236}">
                <a16:creationId xmlns:a16="http://schemas.microsoft.com/office/drawing/2014/main" id="{06CC70F7-8C6F-F22B-7AC7-E33BFB350B2D}"/>
              </a:ext>
            </a:extLst>
          </p:cNvPr>
          <p:cNvGraphicFramePr>
            <a:graphicFrameLocks noGrp="1"/>
          </p:cNvGraphicFramePr>
          <p:nvPr>
            <p:extLst>
              <p:ext uri="{D42A27DB-BD31-4B8C-83A1-F6EECF244321}">
                <p14:modId xmlns:p14="http://schemas.microsoft.com/office/powerpoint/2010/main" val="2704642461"/>
              </p:ext>
            </p:extLst>
          </p:nvPr>
        </p:nvGraphicFramePr>
        <p:xfrm>
          <a:off x="6541215" y="5069087"/>
          <a:ext cx="4708413" cy="1076960"/>
        </p:xfrm>
        <a:graphic>
          <a:graphicData uri="http://schemas.openxmlformats.org/drawingml/2006/table">
            <a:tbl>
              <a:tblPr firstRow="1" bandRow="1">
                <a:tableStyleId>{5C22544A-7EE6-4342-B048-85BDC9FD1C3A}</a:tableStyleId>
              </a:tblPr>
              <a:tblGrid>
                <a:gridCol w="2902762">
                  <a:extLst>
                    <a:ext uri="{9D8B030D-6E8A-4147-A177-3AD203B41FA5}">
                      <a16:colId xmlns:a16="http://schemas.microsoft.com/office/drawing/2014/main" val="3611746330"/>
                    </a:ext>
                  </a:extLst>
                </a:gridCol>
                <a:gridCol w="1805651">
                  <a:extLst>
                    <a:ext uri="{9D8B030D-6E8A-4147-A177-3AD203B41FA5}">
                      <a16:colId xmlns:a16="http://schemas.microsoft.com/office/drawing/2014/main" val="1630706452"/>
                    </a:ext>
                  </a:extLst>
                </a:gridCol>
              </a:tblGrid>
              <a:tr h="1454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0">
                          <a:solidFill>
                            <a:sysClr val="windowText" lastClr="000000"/>
                          </a:solidFill>
                          <a:latin typeface="Microsoft JhengHei"/>
                          <a:ea typeface="Arial Nova" panose="020B0504020202020204" pitchFamily="34" charset="0"/>
                          <a:cs typeface="Arial Nova" panose="020B0504020202020204" pitchFamily="34" charset="0"/>
                        </a:rPr>
                        <a:t>Vaste streefpeil Schie</a:t>
                      </a:r>
                      <a:endParaRPr lang="en-NL" sz="1600" b="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0">
                          <a:solidFill>
                            <a:sysClr val="windowText" lastClr="000000"/>
                          </a:solidFill>
                          <a:latin typeface="Microsoft JhengHei"/>
                          <a:ea typeface="Arial Nova" panose="020B0504020202020204" pitchFamily="34" charset="0"/>
                          <a:cs typeface="Arial Nova" panose="020B0504020202020204" pitchFamily="34" charset="0"/>
                        </a:rPr>
                        <a:t>-0,43 m NAP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5459193"/>
                  </a:ext>
                </a:extLst>
              </a:tr>
              <a:tr h="370840">
                <a:tc>
                  <a:txBody>
                    <a:bodyPr/>
                    <a:lstStyle/>
                    <a:p>
                      <a:r>
                        <a:rPr lang="nl-NL" sz="1600" b="0">
                          <a:latin typeface="Microsoft JhengHei"/>
                          <a:ea typeface="Arial Nova" panose="020B0504020202020204" pitchFamily="34" charset="0"/>
                          <a:cs typeface="Arial Nova" panose="020B0504020202020204" pitchFamily="34" charset="0"/>
                        </a:rPr>
                        <a:t>Inundatiepeil </a:t>
                      </a:r>
                      <a:endParaRPr lang="en-NL" sz="1600" b="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nl-NL" sz="1600" b="0" dirty="0">
                          <a:latin typeface="Microsoft JhengHei"/>
                          <a:ea typeface="Arial Nova" panose="020B0504020202020204" pitchFamily="34" charset="0"/>
                          <a:cs typeface="Arial Nova" panose="020B0504020202020204" pitchFamily="34" charset="0"/>
                        </a:rPr>
                        <a:t>-0,18 m NAP</a:t>
                      </a:r>
                      <a:endParaRPr lang="en-NL"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0574338"/>
                  </a:ext>
                </a:extLst>
              </a:tr>
              <a:tr h="370840">
                <a:tc>
                  <a:txBody>
                    <a:bodyPr/>
                    <a:lstStyle/>
                    <a:p>
                      <a:r>
                        <a:rPr lang="nl-NL" sz="1600" b="0">
                          <a:latin typeface="Microsoft JhengHei"/>
                          <a:ea typeface="Arial Nova" panose="020B0504020202020204" pitchFamily="34" charset="0"/>
                          <a:cs typeface="Arial Nova" panose="020B0504020202020204" pitchFamily="34" charset="0"/>
                        </a:rPr>
                        <a:t>Drempelhoogte overstort </a:t>
                      </a:r>
                      <a:endParaRPr lang="en-NL" sz="1600" b="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0" dirty="0">
                          <a:latin typeface="Microsoft JhengHei"/>
                          <a:ea typeface="Arial Nova" panose="020B0504020202020204" pitchFamily="34" charset="0"/>
                          <a:cs typeface="Arial Nova" panose="020B0504020202020204" pitchFamily="34" charset="0"/>
                        </a:rPr>
                        <a:t>-0,20 m NAP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6951990"/>
                  </a:ext>
                </a:extLst>
              </a:tr>
            </a:tbl>
          </a:graphicData>
        </a:graphic>
      </p:graphicFrame>
    </p:spTree>
    <p:extLst>
      <p:ext uri="{BB962C8B-B14F-4D97-AF65-F5344CB8AC3E}">
        <p14:creationId xmlns:p14="http://schemas.microsoft.com/office/powerpoint/2010/main" val="2635664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497AA811-4132-1801-9AC8-7E87A6091FBF}"/>
              </a:ext>
            </a:extLst>
          </p:cNvPr>
          <p:cNvSpPr>
            <a:spLocks noGrp="1"/>
          </p:cNvSpPr>
          <p:nvPr>
            <p:ph type="sldNum" sz="quarter" idx="12"/>
          </p:nvPr>
        </p:nvSpPr>
        <p:spPr/>
        <p:txBody>
          <a:bodyPr/>
          <a:lstStyle/>
          <a:p>
            <a:fld id="{4CD814C8-F66B-4915-9FEC-D62A1DED085F}" type="slidenum">
              <a:rPr lang="de-DE" smtClean="0"/>
              <a:t>24</a:t>
            </a:fld>
            <a:endParaRPr lang="de-DE"/>
          </a:p>
        </p:txBody>
      </p:sp>
      <p:pic>
        <p:nvPicPr>
          <p:cNvPr id="6" name="Afbeelding 6" descr="Afbeelding met tekst, kandelaber, schermafbeelding&#10;&#10;Automatisch gegenereerde beschrijving">
            <a:extLst>
              <a:ext uri="{FF2B5EF4-FFF2-40B4-BE49-F238E27FC236}">
                <a16:creationId xmlns:a16="http://schemas.microsoft.com/office/drawing/2014/main" id="{8FBA7710-C8C3-2615-9456-FCF3BDF63A2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79401" y="547259"/>
            <a:ext cx="7457484" cy="3641515"/>
          </a:xfrm>
          <a:prstGeom prst="rect">
            <a:avLst/>
          </a:prstGeom>
          <a:ln>
            <a:solidFill>
              <a:schemeClr val="tx1"/>
            </a:solidFill>
          </a:ln>
        </p:spPr>
      </p:pic>
      <p:sp>
        <p:nvSpPr>
          <p:cNvPr id="9" name="Tekstvak 8">
            <a:extLst>
              <a:ext uri="{FF2B5EF4-FFF2-40B4-BE49-F238E27FC236}">
                <a16:creationId xmlns:a16="http://schemas.microsoft.com/office/drawing/2014/main" id="{94472979-CBCF-26A1-1641-EE497BEAAF3E}"/>
              </a:ext>
            </a:extLst>
          </p:cNvPr>
          <p:cNvSpPr txBox="1"/>
          <p:nvPr/>
        </p:nvSpPr>
        <p:spPr>
          <a:xfrm>
            <a:off x="6642254" y="650514"/>
            <a:ext cx="39366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a:cs typeface="Calibri"/>
              </a:rPr>
              <a:t>Niveau van de Schie in 2022</a:t>
            </a:r>
            <a:endParaRPr lang="nl-NL"/>
          </a:p>
        </p:txBody>
      </p:sp>
      <p:sp>
        <p:nvSpPr>
          <p:cNvPr id="4" name="Tijdelijke aanduiding voor inhoud 2">
            <a:extLst>
              <a:ext uri="{FF2B5EF4-FFF2-40B4-BE49-F238E27FC236}">
                <a16:creationId xmlns:a16="http://schemas.microsoft.com/office/drawing/2014/main" id="{25D24D32-FDCC-19EA-AEA2-798D5305D877}"/>
              </a:ext>
            </a:extLst>
          </p:cNvPr>
          <p:cNvSpPr>
            <a:spLocks noGrp="1"/>
          </p:cNvSpPr>
          <p:nvPr>
            <p:ph idx="1"/>
          </p:nvPr>
        </p:nvSpPr>
        <p:spPr>
          <a:xfrm>
            <a:off x="537257" y="1089827"/>
            <a:ext cx="3710650" cy="2826391"/>
          </a:xfrm>
        </p:spPr>
        <p:txBody>
          <a:bodyPr vert="horz" lIns="91440" tIns="45720" rIns="91440" bIns="45720" rtlCol="0" anchor="t">
            <a:normAutofit/>
          </a:bodyPr>
          <a:lstStyle/>
          <a:p>
            <a:r>
              <a:rPr lang="nl-NL" sz="2000" dirty="0">
                <a:latin typeface="Microsoft Tai Le" panose="020B0502040204020203" pitchFamily="34" charset="0"/>
                <a:ea typeface="Microsoft JhengHei"/>
                <a:cs typeface="Microsoft Tai Le" panose="020B0502040204020203" pitchFamily="34" charset="0"/>
              </a:rPr>
              <a:t>Het niveau van De Schie komt niet in de buurt van de overstortdrempel</a:t>
            </a:r>
          </a:p>
          <a:p>
            <a:r>
              <a:rPr lang="nl-NL" sz="2000" dirty="0">
                <a:latin typeface="Microsoft Tai Le" panose="020B0502040204020203" pitchFamily="34" charset="0"/>
                <a:ea typeface="Microsoft JhengHei"/>
                <a:cs typeface="Microsoft Tai Le" panose="020B0502040204020203" pitchFamily="34" charset="0"/>
              </a:rPr>
              <a:t>Als de overstortdrempel is verzakt of ingestort zou dit een constante instroom veroorzaken</a:t>
            </a:r>
          </a:p>
          <a:p>
            <a:r>
              <a:rPr lang="nl-NL" sz="2000" dirty="0">
                <a:latin typeface="Microsoft Tai Le" panose="020B0502040204020203" pitchFamily="34" charset="0"/>
                <a:ea typeface="Microsoft JhengHei"/>
                <a:cs typeface="Microsoft Tai Le" panose="020B0502040204020203" pitchFamily="34" charset="0"/>
              </a:rPr>
              <a:t>Dit komt niet overeen met de debietmeetgegevens</a:t>
            </a:r>
          </a:p>
        </p:txBody>
      </p:sp>
      <p:sp>
        <p:nvSpPr>
          <p:cNvPr id="7" name="TextBox 6">
            <a:extLst>
              <a:ext uri="{FF2B5EF4-FFF2-40B4-BE49-F238E27FC236}">
                <a16:creationId xmlns:a16="http://schemas.microsoft.com/office/drawing/2014/main" id="{027C708D-BC61-0B7B-5DCD-D6BFAD7BD21C}"/>
              </a:ext>
            </a:extLst>
          </p:cNvPr>
          <p:cNvSpPr txBox="1"/>
          <p:nvPr/>
        </p:nvSpPr>
        <p:spPr>
          <a:xfrm>
            <a:off x="1855095" y="5250966"/>
            <a:ext cx="9275296" cy="461665"/>
          </a:xfrm>
          <a:prstGeom prst="rect">
            <a:avLst/>
          </a:prstGeom>
          <a:noFill/>
        </p:spPr>
        <p:txBody>
          <a:bodyPr wrap="none" rtlCol="0">
            <a:spAutoFit/>
          </a:bodyPr>
          <a:lstStyle/>
          <a:p>
            <a:r>
              <a:rPr lang="en-NL" sz="2400" b="1" dirty="0">
                <a:latin typeface="Microsoft Tai Le" panose="020B0502040204020203" pitchFamily="34" charset="0"/>
                <a:cs typeface="Microsoft Tai Le" panose="020B0502040204020203" pitchFamily="34" charset="0"/>
              </a:rPr>
              <a:t>Uitsluitend bewijs: </a:t>
            </a:r>
            <a:r>
              <a:rPr lang="en-NL" sz="2400" dirty="0">
                <a:latin typeface="Microsoft Tai Le" panose="020B0502040204020203" pitchFamily="34" charset="0"/>
                <a:cs typeface="Microsoft Tai Le" panose="020B0502040204020203" pitchFamily="34" charset="0"/>
              </a:rPr>
              <a:t>Het gaat niet om een overstort vanuit de Schie</a:t>
            </a:r>
          </a:p>
        </p:txBody>
      </p:sp>
    </p:spTree>
    <p:extLst>
      <p:ext uri="{BB962C8B-B14F-4D97-AF65-F5344CB8AC3E}">
        <p14:creationId xmlns:p14="http://schemas.microsoft.com/office/powerpoint/2010/main" val="29698565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BF254714-CD8C-1DFE-2F3C-8875DD4A72B3}"/>
              </a:ext>
            </a:extLst>
          </p:cNvPr>
          <p:cNvPicPr>
            <a:picLocks noChangeAspect="1"/>
          </p:cNvPicPr>
          <p:nvPr/>
        </p:nvPicPr>
        <p:blipFill rotWithShape="1">
          <a:blip r:embed="rId2" cstate="email">
            <a:alphaModFix amt="38000"/>
            <a:extLst>
              <a:ext uri="{28A0092B-C50C-407E-A947-70E740481C1C}">
                <a14:useLocalDpi xmlns:a14="http://schemas.microsoft.com/office/drawing/2010/main"/>
              </a:ext>
            </a:extLst>
          </a:blip>
          <a:srcRect b="-77"/>
          <a:stretch/>
        </p:blipFill>
        <p:spPr>
          <a:xfrm>
            <a:off x="-158954" y="1277"/>
            <a:ext cx="13148507" cy="6869456"/>
          </a:xfrm>
          <a:prstGeom prst="rect">
            <a:avLst/>
          </a:prstGeom>
        </p:spPr>
      </p:pic>
      <p:sp>
        <p:nvSpPr>
          <p:cNvPr id="2" name="Title 1">
            <a:extLst>
              <a:ext uri="{FF2B5EF4-FFF2-40B4-BE49-F238E27FC236}">
                <a16:creationId xmlns:a16="http://schemas.microsoft.com/office/drawing/2014/main" id="{994D4461-FF60-5DD2-D8D8-D6FFBA9E58FD}"/>
              </a:ext>
            </a:extLst>
          </p:cNvPr>
          <p:cNvSpPr>
            <a:spLocks noGrp="1"/>
          </p:cNvSpPr>
          <p:nvPr>
            <p:ph type="title"/>
          </p:nvPr>
        </p:nvSpPr>
        <p:spPr>
          <a:xfrm>
            <a:off x="838200" y="1615588"/>
            <a:ext cx="10515600" cy="3618075"/>
          </a:xfrm>
        </p:spPr>
        <p:txBody>
          <a:bodyPr/>
          <a:lstStyle/>
          <a:p>
            <a:pPr algn="ctr">
              <a:lnSpc>
                <a:spcPct val="150000"/>
              </a:lnSpc>
              <a:spcBef>
                <a:spcPts val="0"/>
              </a:spcBef>
            </a:pPr>
            <a:r>
              <a:rPr lang="nl-NL" sz="3200" b="1">
                <a:latin typeface="Microsoft Tai Le" panose="020B0502040204020203" pitchFamily="34" charset="0"/>
                <a:ea typeface="+mj-lt"/>
                <a:cs typeface="Microsoft Tai Le" panose="020B0502040204020203" pitchFamily="34" charset="0"/>
              </a:rPr>
              <a:t>VERDACHTE 4</a:t>
            </a:r>
            <a:br>
              <a:rPr lang="nl-NL" b="1">
                <a:latin typeface="Microsoft Tai Le" panose="020B0502040204020203" pitchFamily="34" charset="0"/>
                <a:ea typeface="+mj-lt"/>
                <a:cs typeface="Microsoft Tai Le" panose="020B0502040204020203" pitchFamily="34" charset="0"/>
              </a:rPr>
            </a:br>
            <a:r>
              <a:rPr lang="nl-NL" b="1">
                <a:latin typeface="Microsoft Tai Le" panose="020B0502040204020203" pitchFamily="34" charset="0"/>
                <a:ea typeface="+mj-lt"/>
                <a:cs typeface="Microsoft Tai Le" panose="020B0502040204020203" pitchFamily="34" charset="0"/>
              </a:rPr>
              <a:t>Grondwater</a:t>
            </a:r>
            <a:endParaRPr lang="en-US">
              <a:latin typeface="Microsoft Tai Le" panose="020B0502040204020203" pitchFamily="34" charset="0"/>
              <a:ea typeface="+mj-lt"/>
              <a:cs typeface="Microsoft Tai Le" panose="020B0502040204020203" pitchFamily="34" charset="0"/>
            </a:endParaRPr>
          </a:p>
          <a:p>
            <a:endParaRPr lang="en-US">
              <a:latin typeface="Microsoft Tai Le" panose="020B0502040204020203" pitchFamily="34" charset="0"/>
              <a:ea typeface="Microsoft JhengHei"/>
              <a:cs typeface="Microsoft Tai Le" panose="020B0502040204020203" pitchFamily="34" charset="0"/>
            </a:endParaRPr>
          </a:p>
        </p:txBody>
      </p:sp>
      <p:sp>
        <p:nvSpPr>
          <p:cNvPr id="4" name="Slide Number Placeholder 3">
            <a:extLst>
              <a:ext uri="{FF2B5EF4-FFF2-40B4-BE49-F238E27FC236}">
                <a16:creationId xmlns:a16="http://schemas.microsoft.com/office/drawing/2014/main" id="{85B76A8F-EB61-0DB8-D68B-685F0597B525}"/>
              </a:ext>
            </a:extLst>
          </p:cNvPr>
          <p:cNvSpPr>
            <a:spLocks noGrp="1"/>
          </p:cNvSpPr>
          <p:nvPr>
            <p:ph type="sldNum" sz="quarter" idx="12"/>
          </p:nvPr>
        </p:nvSpPr>
        <p:spPr/>
        <p:txBody>
          <a:bodyPr/>
          <a:lstStyle/>
          <a:p>
            <a:fld id="{4CD814C8-F66B-4915-9FEC-D62A1DED085F}" type="slidenum">
              <a:rPr lang="de-DE" smtClean="0"/>
              <a:t>25</a:t>
            </a:fld>
            <a:endParaRPr lang="en-US"/>
          </a:p>
        </p:txBody>
      </p:sp>
    </p:spTree>
    <p:extLst>
      <p:ext uri="{BB962C8B-B14F-4D97-AF65-F5344CB8AC3E}">
        <p14:creationId xmlns:p14="http://schemas.microsoft.com/office/powerpoint/2010/main" val="41135565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4C60702-F18C-BDFA-4CC7-AC3908B832A8}"/>
              </a:ext>
            </a:extLst>
          </p:cNvPr>
          <p:cNvSpPr>
            <a:spLocks noGrp="1"/>
          </p:cNvSpPr>
          <p:nvPr>
            <p:ph idx="1"/>
          </p:nvPr>
        </p:nvSpPr>
        <p:spPr>
          <a:xfrm>
            <a:off x="723489" y="694915"/>
            <a:ext cx="6634573" cy="3377023"/>
          </a:xfrm>
        </p:spPr>
        <p:txBody>
          <a:bodyPr vert="horz" lIns="91440" tIns="45720" rIns="91440" bIns="45720" rtlCol="0" anchor="t">
            <a:normAutofit/>
          </a:bodyPr>
          <a:lstStyle/>
          <a:p>
            <a:pPr>
              <a:lnSpc>
                <a:spcPct val="150000"/>
              </a:lnSpc>
            </a:pPr>
            <a:r>
              <a:rPr lang="nl-NL" sz="2400">
                <a:latin typeface="Microsoft Tai Le" panose="020B0502040204020203" pitchFamily="34" charset="0"/>
                <a:ea typeface="Arial Nova" panose="020B0504020202020204" pitchFamily="34" charset="0"/>
                <a:cs typeface="Microsoft Tai Le" panose="020B0502040204020203" pitchFamily="34" charset="0"/>
              </a:rPr>
              <a:t>Het drainagestelsel kan per ongeluk op het vuilwaterriool zijn aangesloten</a:t>
            </a:r>
          </a:p>
        </p:txBody>
      </p:sp>
      <p:sp>
        <p:nvSpPr>
          <p:cNvPr id="7" name="Slide Number Placeholder 6">
            <a:extLst>
              <a:ext uri="{FF2B5EF4-FFF2-40B4-BE49-F238E27FC236}">
                <a16:creationId xmlns:a16="http://schemas.microsoft.com/office/drawing/2014/main" id="{70ECD404-DE1D-06EA-B797-4A62D4613144}"/>
              </a:ext>
            </a:extLst>
          </p:cNvPr>
          <p:cNvSpPr>
            <a:spLocks noGrp="1"/>
          </p:cNvSpPr>
          <p:nvPr>
            <p:ph type="sldNum" sz="quarter" idx="12"/>
          </p:nvPr>
        </p:nvSpPr>
        <p:spPr/>
        <p:txBody>
          <a:bodyPr/>
          <a:lstStyle/>
          <a:p>
            <a:fld id="{4CD814C8-F66B-4915-9FEC-D62A1DED085F}" type="slidenum">
              <a:rPr lang="de-DE" smtClean="0"/>
              <a:t>26</a:t>
            </a:fld>
            <a:endParaRPr lang="en-US"/>
          </a:p>
        </p:txBody>
      </p:sp>
      <p:pic>
        <p:nvPicPr>
          <p:cNvPr id="8" name="Picture 6" descr="Diagram&#10;&#10;Description automatically generated">
            <a:extLst>
              <a:ext uri="{FF2B5EF4-FFF2-40B4-BE49-F238E27FC236}">
                <a16:creationId xmlns:a16="http://schemas.microsoft.com/office/drawing/2014/main" id="{EA6D1EC1-457B-6715-5669-50F13777CC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46505" y="0"/>
            <a:ext cx="4845495" cy="6852998"/>
          </a:xfrm>
          <a:prstGeom prst="rect">
            <a:avLst/>
          </a:prstGeom>
        </p:spPr>
      </p:pic>
      <p:sp>
        <p:nvSpPr>
          <p:cNvPr id="9" name="Tijdelijke aanduiding voor inhoud 2">
            <a:extLst>
              <a:ext uri="{FF2B5EF4-FFF2-40B4-BE49-F238E27FC236}">
                <a16:creationId xmlns:a16="http://schemas.microsoft.com/office/drawing/2014/main" id="{1352080B-E4FD-45A3-DB3E-100D19CA380F}"/>
              </a:ext>
            </a:extLst>
          </p:cNvPr>
          <p:cNvSpPr txBox="1">
            <a:spLocks/>
          </p:cNvSpPr>
          <p:nvPr/>
        </p:nvSpPr>
        <p:spPr>
          <a:xfrm>
            <a:off x="1853084" y="4241164"/>
            <a:ext cx="5113773" cy="525689"/>
          </a:xfrm>
          <a:prstGeom prst="rect">
            <a:avLst/>
          </a:prstGeom>
          <a:solidFill>
            <a:schemeClr val="bg1"/>
          </a:solidFill>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L" sz="2000"/>
              <a:t>Drainagebuizen komen vlak langs vuilwaterriool</a:t>
            </a:r>
          </a:p>
        </p:txBody>
      </p:sp>
    </p:spTree>
    <p:extLst>
      <p:ext uri="{BB962C8B-B14F-4D97-AF65-F5344CB8AC3E}">
        <p14:creationId xmlns:p14="http://schemas.microsoft.com/office/powerpoint/2010/main" val="34260137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4C744F7C-6381-96E2-2225-AA2FFEA4387A}"/>
              </a:ext>
            </a:extLst>
          </p:cNvPr>
          <p:cNvSpPr>
            <a:spLocks noGrp="1"/>
          </p:cNvSpPr>
          <p:nvPr>
            <p:ph idx="1"/>
          </p:nvPr>
        </p:nvSpPr>
        <p:spPr>
          <a:xfrm>
            <a:off x="1373063" y="930957"/>
            <a:ext cx="5113773" cy="1754753"/>
          </a:xfrm>
          <a:solidFill>
            <a:schemeClr val="bg1"/>
          </a:solidFill>
          <a:ln>
            <a:solidFill>
              <a:schemeClr val="tx1"/>
            </a:solidFill>
          </a:ln>
        </p:spPr>
        <p:txBody>
          <a:bodyPr>
            <a:normAutofit fontScale="85000" lnSpcReduction="10000"/>
          </a:bodyPr>
          <a:lstStyle/>
          <a:p>
            <a:pPr marL="0" indent="0">
              <a:buNone/>
            </a:pPr>
            <a:r>
              <a:rPr lang="nl-NL" sz="2000" b="1" dirty="0">
                <a:latin typeface="Microsoft Tai Le" panose="020B0502040204020203" pitchFamily="34" charset="0"/>
                <a:ea typeface="Microsoft JhengHei" panose="020B0604030504040204" pitchFamily="34" charset="-120"/>
                <a:cs typeface="Microsoft Tai Le" panose="020B0502040204020203" pitchFamily="34" charset="0"/>
              </a:rPr>
              <a:t>Peil grondwater staat altijd boven de riolering </a:t>
            </a:r>
          </a:p>
          <a:p>
            <a:pPr marL="0" indent="0">
              <a:buNone/>
            </a:pPr>
            <a:r>
              <a:rPr lang="nl-NL" sz="2000" dirty="0">
                <a:latin typeface="Microsoft Tai Le" panose="020B0502040204020203" pitchFamily="34" charset="0"/>
                <a:ea typeface="Microsoft JhengHei" panose="020B0604030504040204" pitchFamily="34" charset="-120"/>
                <a:cs typeface="Microsoft Tai Le" panose="020B0502040204020203" pitchFamily="34" charset="0"/>
              </a:rPr>
              <a:t>Bijvoorbeeld peilbuis </a:t>
            </a:r>
            <a:r>
              <a:rPr lang="nl-NL" sz="2000" dirty="0" err="1">
                <a:latin typeface="Microsoft Tai Le" panose="020B0502040204020203" pitchFamily="34" charset="0"/>
                <a:ea typeface="Microsoft JhengHei" panose="020B0604030504040204" pitchFamily="34" charset="-120"/>
                <a:cs typeface="Microsoft Tai Le" panose="020B0502040204020203" pitchFamily="34" charset="0"/>
              </a:rPr>
              <a:t>Crommelinlaan</a:t>
            </a:r>
            <a:r>
              <a:rPr lang="nl-NL" sz="2000" dirty="0">
                <a:latin typeface="Microsoft Tai Le" panose="020B0502040204020203" pitchFamily="34" charset="0"/>
                <a:ea typeface="Microsoft JhengHei" panose="020B0604030504040204" pitchFamily="34" charset="-120"/>
                <a:cs typeface="Microsoft Tai Le" panose="020B0502040204020203" pitchFamily="34" charset="0"/>
              </a:rPr>
              <a:t> 13 </a:t>
            </a:r>
          </a:p>
          <a:p>
            <a:pPr marL="0" indent="0">
              <a:buNone/>
            </a:pPr>
            <a:r>
              <a:rPr lang="nl-NL" sz="2000" dirty="0">
                <a:latin typeface="Microsoft Tai Le" panose="020B0502040204020203" pitchFamily="34" charset="0"/>
                <a:ea typeface="Microsoft JhengHei" panose="020B0604030504040204" pitchFamily="34" charset="-120"/>
                <a:cs typeface="Microsoft Tai Le" panose="020B0502040204020203" pitchFamily="34" charset="0"/>
              </a:rPr>
              <a:t>Maaiveld 0,55 m NAP</a:t>
            </a:r>
          </a:p>
          <a:p>
            <a:pPr marL="0" indent="0">
              <a:buNone/>
            </a:pPr>
            <a:r>
              <a:rPr lang="nl-NL" sz="2000" dirty="0">
                <a:latin typeface="Microsoft Tai Le" panose="020B0502040204020203" pitchFamily="34" charset="0"/>
                <a:ea typeface="Microsoft JhengHei" panose="020B0604030504040204" pitchFamily="34" charset="-120"/>
                <a:cs typeface="Microsoft Tai Le" panose="020B0502040204020203" pitchFamily="34" charset="0"/>
              </a:rPr>
              <a:t>Grondwaterstand -0,90 à -0,20 m NAP</a:t>
            </a:r>
          </a:p>
          <a:p>
            <a:pPr marL="0" indent="0">
              <a:buNone/>
            </a:pPr>
            <a:r>
              <a:rPr lang="nl-NL" sz="2000" dirty="0" err="1">
                <a:latin typeface="Microsoft Tai Le" panose="020B0502040204020203" pitchFamily="34" charset="0"/>
                <a:ea typeface="Microsoft JhengHei" panose="020B0604030504040204" pitchFamily="34" charset="-120"/>
                <a:cs typeface="Microsoft Tai Le" panose="020B0502040204020203" pitchFamily="34" charset="0"/>
              </a:rPr>
              <a:t>B.o.b</a:t>
            </a:r>
            <a:r>
              <a:rPr lang="nl-NL" sz="2000" dirty="0">
                <a:latin typeface="Microsoft Tai Le" panose="020B0502040204020203" pitchFamily="34" charset="0"/>
                <a:ea typeface="Microsoft JhengHei" panose="020B0604030504040204" pitchFamily="34" charset="-120"/>
                <a:cs typeface="Microsoft Tai Le" panose="020B0502040204020203" pitchFamily="34" charset="0"/>
              </a:rPr>
              <a:t>. vuilwaterriool is -2,95 à -2,40 m NAP</a:t>
            </a:r>
          </a:p>
          <a:p>
            <a:pPr marL="0" indent="0">
              <a:buNone/>
            </a:pPr>
            <a:endParaRPr lang="nl-NL" sz="2000" dirty="0">
              <a:latin typeface="Microsoft Tai Le" panose="020B0502040204020203" pitchFamily="34" charset="0"/>
              <a:ea typeface="Microsoft JhengHei" panose="020B0604030504040204" pitchFamily="34" charset="-120"/>
              <a:cs typeface="Microsoft Tai Le" panose="020B0502040204020203" pitchFamily="34" charset="0"/>
            </a:endParaRPr>
          </a:p>
        </p:txBody>
      </p:sp>
      <p:sp>
        <p:nvSpPr>
          <p:cNvPr id="4" name="Tijdelijke aanduiding voor voettekst 3">
            <a:extLst>
              <a:ext uri="{FF2B5EF4-FFF2-40B4-BE49-F238E27FC236}">
                <a16:creationId xmlns:a16="http://schemas.microsoft.com/office/drawing/2014/main" id="{DCA1F380-93A2-FCE8-F1F2-1BA9BB87CABC}"/>
              </a:ext>
            </a:extLst>
          </p:cNvPr>
          <p:cNvSpPr>
            <a:spLocks noGrp="1"/>
          </p:cNvSpPr>
          <p:nvPr>
            <p:ph type="ftr" sz="quarter" idx="11"/>
          </p:nvPr>
        </p:nvSpPr>
        <p:spPr/>
        <p:txBody>
          <a:bodyPr/>
          <a:lstStyle/>
          <a:p>
            <a:endParaRPr lang="de-DE"/>
          </a:p>
        </p:txBody>
      </p:sp>
      <p:sp>
        <p:nvSpPr>
          <p:cNvPr id="5" name="Tijdelijke aanduiding voor dianummer 4">
            <a:extLst>
              <a:ext uri="{FF2B5EF4-FFF2-40B4-BE49-F238E27FC236}">
                <a16:creationId xmlns:a16="http://schemas.microsoft.com/office/drawing/2014/main" id="{3E5DBFE6-DA6F-5BD9-771F-65B5A7595669}"/>
              </a:ext>
            </a:extLst>
          </p:cNvPr>
          <p:cNvSpPr>
            <a:spLocks noGrp="1"/>
          </p:cNvSpPr>
          <p:nvPr>
            <p:ph type="sldNum" sz="quarter" idx="12"/>
          </p:nvPr>
        </p:nvSpPr>
        <p:spPr/>
        <p:txBody>
          <a:bodyPr/>
          <a:lstStyle/>
          <a:p>
            <a:fld id="{4CD814C8-F66B-4915-9FEC-D62A1DED085F}" type="slidenum">
              <a:rPr lang="de-DE" smtClean="0"/>
              <a:t>27</a:t>
            </a:fld>
            <a:endParaRPr lang="de-DE"/>
          </a:p>
        </p:txBody>
      </p:sp>
      <p:pic>
        <p:nvPicPr>
          <p:cNvPr id="8" name="Afbeelding 7">
            <a:extLst>
              <a:ext uri="{FF2B5EF4-FFF2-40B4-BE49-F238E27FC236}">
                <a16:creationId xmlns:a16="http://schemas.microsoft.com/office/drawing/2014/main" id="{5BF510BF-B88F-0760-364C-ED42D47F2F3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795421"/>
            <a:ext cx="12192000" cy="2538267"/>
          </a:xfrm>
          <a:prstGeom prst="rect">
            <a:avLst/>
          </a:prstGeom>
          <a:ln>
            <a:solidFill>
              <a:schemeClr val="tx1"/>
            </a:solidFill>
          </a:ln>
        </p:spPr>
      </p:pic>
      <p:pic>
        <p:nvPicPr>
          <p:cNvPr id="17" name="Afbeelding 16">
            <a:extLst>
              <a:ext uri="{FF2B5EF4-FFF2-40B4-BE49-F238E27FC236}">
                <a16:creationId xmlns:a16="http://schemas.microsoft.com/office/drawing/2014/main" id="{EE328E25-3DFE-DCBC-4736-B07A63EAF8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1581" y="7251221"/>
            <a:ext cx="5385766" cy="6858000"/>
          </a:xfrm>
          <a:prstGeom prst="rect">
            <a:avLst/>
          </a:prstGeom>
        </p:spPr>
      </p:pic>
      <p:grpSp>
        <p:nvGrpSpPr>
          <p:cNvPr id="6" name="Groep 14">
            <a:extLst>
              <a:ext uri="{FF2B5EF4-FFF2-40B4-BE49-F238E27FC236}">
                <a16:creationId xmlns:a16="http://schemas.microsoft.com/office/drawing/2014/main" id="{436C2F0E-88B4-2666-73CE-3E237E94383A}"/>
              </a:ext>
            </a:extLst>
          </p:cNvPr>
          <p:cNvGrpSpPr/>
          <p:nvPr/>
        </p:nvGrpSpPr>
        <p:grpSpPr>
          <a:xfrm>
            <a:off x="7130040" y="305668"/>
            <a:ext cx="3596548" cy="2960007"/>
            <a:chOff x="156101" y="646768"/>
            <a:chExt cx="6040522" cy="5687226"/>
          </a:xfrm>
        </p:grpSpPr>
        <p:pic>
          <p:nvPicPr>
            <p:cNvPr id="7" name="Afbeelding 13">
              <a:extLst>
                <a:ext uri="{FF2B5EF4-FFF2-40B4-BE49-F238E27FC236}">
                  <a16:creationId xmlns:a16="http://schemas.microsoft.com/office/drawing/2014/main" id="{0D50BAA2-64F5-E310-B730-E1B3FB63008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6101" y="646768"/>
              <a:ext cx="6040522" cy="5687226"/>
            </a:xfrm>
            <a:prstGeom prst="rect">
              <a:avLst/>
            </a:prstGeom>
            <a:ln>
              <a:solidFill>
                <a:schemeClr val="tx1"/>
              </a:solidFill>
            </a:ln>
          </p:spPr>
        </p:pic>
        <p:pic>
          <p:nvPicPr>
            <p:cNvPr id="9" name="Afbeelding 11">
              <a:extLst>
                <a:ext uri="{FF2B5EF4-FFF2-40B4-BE49-F238E27FC236}">
                  <a16:creationId xmlns:a16="http://schemas.microsoft.com/office/drawing/2014/main" id="{17351CA5-73F8-A213-1E97-477B1636EC7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32507" y="3533923"/>
              <a:ext cx="776253" cy="512620"/>
            </a:xfrm>
            <a:prstGeom prst="rect">
              <a:avLst/>
            </a:prstGeom>
            <a:ln>
              <a:solidFill>
                <a:schemeClr val="tx1"/>
              </a:solidFill>
            </a:ln>
          </p:spPr>
        </p:pic>
      </p:grpSp>
      <p:cxnSp>
        <p:nvCxnSpPr>
          <p:cNvPr id="10" name="Rechte verbindingslijn 9">
            <a:extLst>
              <a:ext uri="{FF2B5EF4-FFF2-40B4-BE49-F238E27FC236}">
                <a16:creationId xmlns:a16="http://schemas.microsoft.com/office/drawing/2014/main" id="{E469F177-66CA-7233-C856-256FBCB4959C}"/>
              </a:ext>
            </a:extLst>
          </p:cNvPr>
          <p:cNvCxnSpPr/>
          <p:nvPr/>
        </p:nvCxnSpPr>
        <p:spPr>
          <a:xfrm flipH="1">
            <a:off x="0" y="3265675"/>
            <a:ext cx="7130040" cy="5297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Rechte verbindingslijn 11">
            <a:extLst>
              <a:ext uri="{FF2B5EF4-FFF2-40B4-BE49-F238E27FC236}">
                <a16:creationId xmlns:a16="http://schemas.microsoft.com/office/drawing/2014/main" id="{3FD2EF30-C006-D485-5B6F-EC80A03B22BD}"/>
              </a:ext>
            </a:extLst>
          </p:cNvPr>
          <p:cNvCxnSpPr/>
          <p:nvPr/>
        </p:nvCxnSpPr>
        <p:spPr>
          <a:xfrm>
            <a:off x="10726588" y="3265675"/>
            <a:ext cx="1465412" cy="52974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11587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404936AA-AE09-9A47-9453-D1E459EFE8B0}"/>
              </a:ext>
            </a:extLst>
          </p:cNvPr>
          <p:cNvSpPr>
            <a:spLocks noGrp="1"/>
          </p:cNvSpPr>
          <p:nvPr>
            <p:ph type="sldNum" sz="quarter" idx="12"/>
          </p:nvPr>
        </p:nvSpPr>
        <p:spPr/>
        <p:txBody>
          <a:bodyPr/>
          <a:lstStyle/>
          <a:p>
            <a:fld id="{4CD814C8-F66B-4915-9FEC-D62A1DED085F}" type="slidenum">
              <a:rPr lang="de-DE" dirty="0" smtClean="0"/>
              <a:t>28</a:t>
            </a:fld>
            <a:endParaRPr lang="de-DE"/>
          </a:p>
        </p:txBody>
      </p:sp>
      <p:sp>
        <p:nvSpPr>
          <p:cNvPr id="3" name="Tekstvak 2">
            <a:extLst>
              <a:ext uri="{FF2B5EF4-FFF2-40B4-BE49-F238E27FC236}">
                <a16:creationId xmlns:a16="http://schemas.microsoft.com/office/drawing/2014/main" id="{2D1B6C5B-3D75-A548-ADEF-B14D74552903}"/>
              </a:ext>
            </a:extLst>
          </p:cNvPr>
          <p:cNvSpPr txBox="1"/>
          <p:nvPr/>
        </p:nvSpPr>
        <p:spPr>
          <a:xfrm>
            <a:off x="876340" y="1293800"/>
            <a:ext cx="6357054" cy="17197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endParaRPr lang="nl-NL" dirty="0">
              <a:latin typeface="Microsoft Tai Le" panose="020B0502040204020203" pitchFamily="34" charset="0"/>
              <a:ea typeface="Calibri" panose="020F0502020204030204"/>
              <a:cs typeface="Microsoft Tai Le" panose="020B0502040204020203" pitchFamily="34" charset="0"/>
            </a:endParaRPr>
          </a:p>
          <a:p>
            <a:pPr marL="285750" indent="-285750">
              <a:lnSpc>
                <a:spcPct val="150000"/>
              </a:lnSpc>
              <a:buFont typeface="Arial"/>
              <a:buChar char="•"/>
            </a:pPr>
            <a:r>
              <a:rPr lang="nl-NL" dirty="0">
                <a:latin typeface="Microsoft Tai Le" panose="020B0502040204020203" pitchFamily="34" charset="0"/>
                <a:ea typeface="Calibri" panose="020F0502020204030204"/>
                <a:cs typeface="Microsoft Tai Le" panose="020B0502040204020203" pitchFamily="34" charset="0"/>
              </a:rPr>
              <a:t>Stel het grondwater stroomt in het vuilwaterriool, dan zou er een constante instroom zijn</a:t>
            </a:r>
          </a:p>
          <a:p>
            <a:pPr marL="285750" indent="-285750">
              <a:lnSpc>
                <a:spcPct val="150000"/>
              </a:lnSpc>
              <a:buFont typeface="Arial"/>
              <a:buChar char="•"/>
            </a:pPr>
            <a:r>
              <a:rPr lang="nl-NL" dirty="0">
                <a:latin typeface="Microsoft Tai Le" panose="020B0502040204020203" pitchFamily="34" charset="0"/>
                <a:ea typeface="Calibri" panose="020F0502020204030204"/>
                <a:cs typeface="Microsoft Tai Le" panose="020B0502040204020203" pitchFamily="34" charset="0"/>
              </a:rPr>
              <a:t>Grondwaterinstroom verklaard deze pieken niet</a:t>
            </a:r>
          </a:p>
        </p:txBody>
      </p:sp>
      <p:pic>
        <p:nvPicPr>
          <p:cNvPr id="8" name="Picture 2" descr="Peilbuizen plaatsen is (een) kunst! - IDDS bv">
            <a:extLst>
              <a:ext uri="{FF2B5EF4-FFF2-40B4-BE49-F238E27FC236}">
                <a16:creationId xmlns:a16="http://schemas.microsoft.com/office/drawing/2014/main" id="{10BAA3E9-00AF-FE91-9E93-AE6C72EF353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465845" y="1542554"/>
            <a:ext cx="4184863" cy="19859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6">
            <a:extLst>
              <a:ext uri="{FF2B5EF4-FFF2-40B4-BE49-F238E27FC236}">
                <a16:creationId xmlns:a16="http://schemas.microsoft.com/office/drawing/2014/main" id="{3F9AB145-1160-FD27-0090-92FD0E33EF59}"/>
              </a:ext>
            </a:extLst>
          </p:cNvPr>
          <p:cNvSpPr txBox="1"/>
          <p:nvPr/>
        </p:nvSpPr>
        <p:spPr>
          <a:xfrm>
            <a:off x="1522585" y="4802374"/>
            <a:ext cx="8541121" cy="461665"/>
          </a:xfrm>
          <a:prstGeom prst="rect">
            <a:avLst/>
          </a:prstGeom>
          <a:noFill/>
        </p:spPr>
        <p:txBody>
          <a:bodyPr wrap="none" rtlCol="0">
            <a:spAutoFit/>
          </a:bodyPr>
          <a:lstStyle/>
          <a:p>
            <a:r>
              <a:rPr lang="en-NL" sz="2400" b="1" dirty="0">
                <a:latin typeface="Microsoft Tai Le" panose="020B0502040204020203" pitchFamily="34" charset="0"/>
                <a:cs typeface="Microsoft Tai Le" panose="020B0502040204020203" pitchFamily="34" charset="0"/>
              </a:rPr>
              <a:t>Uitsluitend bewijs: </a:t>
            </a:r>
            <a:r>
              <a:rPr lang="en-NL" sz="2400" dirty="0">
                <a:latin typeface="Microsoft Tai Le" panose="020B0502040204020203" pitchFamily="34" charset="0"/>
                <a:cs typeface="Microsoft Tai Le" panose="020B0502040204020203" pitchFamily="34" charset="0"/>
              </a:rPr>
              <a:t>Het gaat niet om </a:t>
            </a:r>
            <a:r>
              <a:rPr lang="nl-NL" sz="2400" dirty="0">
                <a:latin typeface="Microsoft Tai Le" panose="020B0502040204020203" pitchFamily="34" charset="0"/>
                <a:cs typeface="Microsoft Tai Le" panose="020B0502040204020203" pitchFamily="34" charset="0"/>
              </a:rPr>
              <a:t>instromend grondwater</a:t>
            </a:r>
            <a:endParaRPr lang="en-NL" sz="2400" dirty="0">
              <a:latin typeface="Microsoft Tai Le" panose="020B0502040204020203" pitchFamily="34" charset="0"/>
              <a:cs typeface="Microsoft Tai Le" panose="020B0502040204020203" pitchFamily="34" charset="0"/>
            </a:endParaRPr>
          </a:p>
        </p:txBody>
      </p:sp>
    </p:spTree>
    <p:extLst>
      <p:ext uri="{BB962C8B-B14F-4D97-AF65-F5344CB8AC3E}">
        <p14:creationId xmlns:p14="http://schemas.microsoft.com/office/powerpoint/2010/main" val="24967021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D4461-FF60-5DD2-D8D8-D6FFBA9E58FD}"/>
              </a:ext>
            </a:extLst>
          </p:cNvPr>
          <p:cNvSpPr>
            <a:spLocks noGrp="1"/>
          </p:cNvSpPr>
          <p:nvPr>
            <p:ph type="title"/>
          </p:nvPr>
        </p:nvSpPr>
        <p:spPr>
          <a:xfrm>
            <a:off x="838200" y="1615588"/>
            <a:ext cx="10515600" cy="3618075"/>
          </a:xfrm>
        </p:spPr>
        <p:txBody>
          <a:bodyPr/>
          <a:lstStyle/>
          <a:p>
            <a:pPr algn="ctr">
              <a:lnSpc>
                <a:spcPct val="150000"/>
              </a:lnSpc>
              <a:spcBef>
                <a:spcPts val="0"/>
              </a:spcBef>
            </a:pPr>
            <a:r>
              <a:rPr lang="nl-NL" sz="3200" b="1">
                <a:latin typeface="Microsoft Tai Le" panose="020B0502040204020203" pitchFamily="34" charset="0"/>
                <a:ea typeface="+mj-lt"/>
                <a:cs typeface="Microsoft Tai Le" panose="020B0502040204020203" pitchFamily="34" charset="0"/>
              </a:rPr>
              <a:t>VERDACHTE 5</a:t>
            </a:r>
            <a:br>
              <a:rPr lang="nl-NL" b="1">
                <a:latin typeface="Microsoft Tai Le" panose="020B0502040204020203" pitchFamily="34" charset="0"/>
                <a:ea typeface="+mj-lt"/>
                <a:cs typeface="Microsoft Tai Le" panose="020B0502040204020203" pitchFamily="34" charset="0"/>
              </a:rPr>
            </a:br>
            <a:r>
              <a:rPr lang="nl-NL" b="1">
                <a:latin typeface="Microsoft Tai Le" panose="020B0502040204020203" pitchFamily="34" charset="0"/>
                <a:ea typeface="+mj-lt"/>
                <a:cs typeface="Microsoft Tai Le" panose="020B0502040204020203" pitchFamily="34" charset="0"/>
              </a:rPr>
              <a:t>Weggeschoten dop</a:t>
            </a:r>
            <a:endParaRPr lang="en-US">
              <a:latin typeface="Microsoft Tai Le" panose="020B0502040204020203" pitchFamily="34" charset="0"/>
              <a:ea typeface="+mj-lt"/>
              <a:cs typeface="Microsoft Tai Le" panose="020B0502040204020203" pitchFamily="34" charset="0"/>
            </a:endParaRPr>
          </a:p>
          <a:p>
            <a:endParaRPr lang="en-US">
              <a:latin typeface="Microsoft Tai Le" panose="020B0502040204020203" pitchFamily="34" charset="0"/>
              <a:ea typeface="Microsoft JhengHei"/>
              <a:cs typeface="Microsoft Tai Le" panose="020B0502040204020203" pitchFamily="34" charset="0"/>
            </a:endParaRPr>
          </a:p>
        </p:txBody>
      </p:sp>
      <p:sp>
        <p:nvSpPr>
          <p:cNvPr id="4" name="Slide Number Placeholder 3">
            <a:extLst>
              <a:ext uri="{FF2B5EF4-FFF2-40B4-BE49-F238E27FC236}">
                <a16:creationId xmlns:a16="http://schemas.microsoft.com/office/drawing/2014/main" id="{8E45D757-E591-ADD0-FBF1-BE91ED431894}"/>
              </a:ext>
            </a:extLst>
          </p:cNvPr>
          <p:cNvSpPr>
            <a:spLocks noGrp="1"/>
          </p:cNvSpPr>
          <p:nvPr>
            <p:ph type="sldNum" sz="quarter" idx="12"/>
          </p:nvPr>
        </p:nvSpPr>
        <p:spPr/>
        <p:txBody>
          <a:bodyPr/>
          <a:lstStyle/>
          <a:p>
            <a:fld id="{4CD814C8-F66B-4915-9FEC-D62A1DED085F}" type="slidenum">
              <a:rPr lang="de-DE" smtClean="0"/>
              <a:t>29</a:t>
            </a:fld>
            <a:endParaRPr lang="en-US"/>
          </a:p>
        </p:txBody>
      </p:sp>
      <p:pic>
        <p:nvPicPr>
          <p:cNvPr id="3" name="Picture 2">
            <a:extLst>
              <a:ext uri="{FF2B5EF4-FFF2-40B4-BE49-F238E27FC236}">
                <a16:creationId xmlns:a16="http://schemas.microsoft.com/office/drawing/2014/main" id="{89B2A5D0-DA48-8173-D69F-5832B397A346}"/>
              </a:ext>
            </a:extLst>
          </p:cNvPr>
          <p:cNvPicPr>
            <a:picLocks noChangeAspect="1"/>
          </p:cNvPicPr>
          <p:nvPr/>
        </p:nvPicPr>
        <p:blipFill>
          <a:blip r:embed="rId2">
            <a:alphaModFix amt="25000"/>
          </a:blip>
          <a:stretch>
            <a:fillRect/>
          </a:stretch>
        </p:blipFill>
        <p:spPr>
          <a:xfrm>
            <a:off x="-406400" y="768109"/>
            <a:ext cx="6502400" cy="6502400"/>
          </a:xfrm>
          <a:prstGeom prst="rect">
            <a:avLst/>
          </a:prstGeom>
        </p:spPr>
      </p:pic>
      <p:pic>
        <p:nvPicPr>
          <p:cNvPr id="5" name="Picture 4">
            <a:extLst>
              <a:ext uri="{FF2B5EF4-FFF2-40B4-BE49-F238E27FC236}">
                <a16:creationId xmlns:a16="http://schemas.microsoft.com/office/drawing/2014/main" id="{A0025740-025A-6E18-19CA-6FB64203C6FD}"/>
              </a:ext>
            </a:extLst>
          </p:cNvPr>
          <p:cNvPicPr>
            <a:picLocks noChangeAspect="1"/>
          </p:cNvPicPr>
          <p:nvPr/>
        </p:nvPicPr>
        <p:blipFill>
          <a:blip r:embed="rId3" cstate="email">
            <a:alphaModFix amt="31000"/>
            <a:extLst>
              <a:ext uri="{28A0092B-C50C-407E-A947-70E740481C1C}">
                <a14:useLocalDpi xmlns:a14="http://schemas.microsoft.com/office/drawing/2010/main"/>
              </a:ext>
            </a:extLst>
          </a:blip>
          <a:stretch>
            <a:fillRect/>
          </a:stretch>
        </p:blipFill>
        <p:spPr>
          <a:xfrm rot="2696043">
            <a:off x="4534835" y="1414762"/>
            <a:ext cx="3122329" cy="3122329"/>
          </a:xfrm>
          <a:prstGeom prst="rect">
            <a:avLst/>
          </a:prstGeom>
        </p:spPr>
      </p:pic>
    </p:spTree>
    <p:extLst>
      <p:ext uri="{BB962C8B-B14F-4D97-AF65-F5344CB8AC3E}">
        <p14:creationId xmlns:p14="http://schemas.microsoft.com/office/powerpoint/2010/main" val="2522072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CADE87-0424-DA64-03CD-192B877DC45E}"/>
              </a:ext>
            </a:extLst>
          </p:cNvPr>
          <p:cNvSpPr>
            <a:spLocks noGrp="1"/>
          </p:cNvSpPr>
          <p:nvPr>
            <p:ph type="title"/>
          </p:nvPr>
        </p:nvSpPr>
        <p:spPr>
          <a:xfrm>
            <a:off x="629856" y="642917"/>
            <a:ext cx="10515600" cy="1325563"/>
          </a:xfrm>
        </p:spPr>
        <p:txBody>
          <a:bodyPr>
            <a:normAutofit/>
          </a:bodyPr>
          <a:lstStyle/>
          <a:p>
            <a:r>
              <a:rPr lang="nl-NL" sz="7200" b="1">
                <a:latin typeface="Microsoft Tai Le" panose="020B0502040204020203" pitchFamily="34" charset="0"/>
                <a:ea typeface="Microsoft JhengHei"/>
                <a:cs typeface="Microsoft Tai Le" panose="020B0502040204020203" pitchFamily="34" charset="0"/>
              </a:rPr>
              <a:t>Inhoud</a:t>
            </a:r>
          </a:p>
        </p:txBody>
      </p:sp>
      <p:sp>
        <p:nvSpPr>
          <p:cNvPr id="3" name="Tijdelijke aanduiding voor inhoud 2">
            <a:extLst>
              <a:ext uri="{FF2B5EF4-FFF2-40B4-BE49-F238E27FC236}">
                <a16:creationId xmlns:a16="http://schemas.microsoft.com/office/drawing/2014/main" id="{89512145-F039-361F-9983-C9F916D49040}"/>
              </a:ext>
            </a:extLst>
          </p:cNvPr>
          <p:cNvSpPr>
            <a:spLocks noGrp="1"/>
          </p:cNvSpPr>
          <p:nvPr>
            <p:ph idx="1"/>
          </p:nvPr>
        </p:nvSpPr>
        <p:spPr>
          <a:xfrm>
            <a:off x="324779" y="1968480"/>
            <a:ext cx="5310910" cy="4351338"/>
          </a:xfrm>
        </p:spPr>
        <p:txBody>
          <a:bodyPr vert="horz" lIns="91440" tIns="45720" rIns="91440" bIns="45720" rtlCol="0" anchor="t">
            <a:normAutofit/>
          </a:bodyPr>
          <a:lstStyle/>
          <a:p>
            <a:pPr marL="457200" indent="-457200">
              <a:lnSpc>
                <a:spcPct val="150000"/>
              </a:lnSpc>
              <a:buFont typeface="+mj-lt"/>
              <a:buAutoNum type="arabicPeriod"/>
            </a:pPr>
            <a:r>
              <a:rPr lang="nl-NL" sz="2400" dirty="0">
                <a:latin typeface="Microsoft Tai Le"/>
                <a:ea typeface="Microsoft JhengHei"/>
                <a:cs typeface="Microsoft Tai Le"/>
              </a:rPr>
              <a:t>Welk water hoort niet in het riool?</a:t>
            </a:r>
          </a:p>
          <a:p>
            <a:pPr marL="457200" indent="-457200">
              <a:lnSpc>
                <a:spcPct val="150000"/>
              </a:lnSpc>
              <a:buFont typeface="+mj-lt"/>
              <a:buAutoNum type="arabicPeriod"/>
            </a:pPr>
            <a:r>
              <a:rPr lang="nl-NL" sz="2400" dirty="0">
                <a:latin typeface="Microsoft Tai Le"/>
                <a:ea typeface="Microsoft JhengHei"/>
                <a:cs typeface="Microsoft Tai Le"/>
              </a:rPr>
              <a:t>Het slachtoffer onder de loep</a:t>
            </a:r>
          </a:p>
          <a:p>
            <a:pPr marL="457200" indent="-457200">
              <a:lnSpc>
                <a:spcPct val="150000"/>
              </a:lnSpc>
              <a:buFont typeface="+mj-lt"/>
              <a:buAutoNum type="arabicPeriod"/>
            </a:pPr>
            <a:r>
              <a:rPr lang="nl-NL" sz="2400" dirty="0">
                <a:latin typeface="Microsoft Tai Le"/>
                <a:ea typeface="Microsoft JhengHei"/>
                <a:cs typeface="Microsoft Tai Le"/>
              </a:rPr>
              <a:t>Wie zijn de verdachten?</a:t>
            </a:r>
            <a:endParaRPr lang="nl-NL" sz="2400" dirty="0">
              <a:latin typeface="Microsoft Tai Le" panose="020B0502040204020203" pitchFamily="34" charset="0"/>
              <a:ea typeface="Microsoft JhengHei"/>
              <a:cs typeface="Microsoft Tai Le" panose="020B0502040204020203" pitchFamily="34" charset="0"/>
            </a:endParaRPr>
          </a:p>
          <a:p>
            <a:pPr marL="457200" indent="-457200">
              <a:lnSpc>
                <a:spcPct val="150000"/>
              </a:lnSpc>
              <a:buFont typeface="+mj-lt"/>
              <a:buAutoNum type="arabicPeriod"/>
            </a:pPr>
            <a:r>
              <a:rPr lang="nl-NL" sz="2400" dirty="0">
                <a:latin typeface="Microsoft Tai Le"/>
                <a:ea typeface="Microsoft JhengHei"/>
                <a:cs typeface="Microsoft Tai Le"/>
              </a:rPr>
              <a:t>De hoofdverdachten</a:t>
            </a:r>
          </a:p>
          <a:p>
            <a:pPr marL="457200" indent="-457200">
              <a:lnSpc>
                <a:spcPct val="150000"/>
              </a:lnSpc>
              <a:buFont typeface="+mj-lt"/>
              <a:buAutoNum type="arabicPeriod"/>
            </a:pPr>
            <a:r>
              <a:rPr lang="nl-NL" sz="2400" dirty="0">
                <a:latin typeface="Microsoft Tai Le"/>
                <a:ea typeface="Microsoft JhengHei"/>
                <a:cs typeface="Microsoft Tai Le"/>
              </a:rPr>
              <a:t>Veldonderzoek &amp; conclusies</a:t>
            </a:r>
            <a:endParaRPr lang="nl-NL" sz="2400" dirty="0">
              <a:latin typeface="Microsoft Tai Le" panose="020B0502040204020203" pitchFamily="34" charset="0"/>
              <a:ea typeface="Microsoft JhengHei"/>
              <a:cs typeface="Microsoft Tai Le" panose="020B0502040204020203" pitchFamily="34" charset="0"/>
            </a:endParaRPr>
          </a:p>
          <a:p>
            <a:pPr marL="457200" indent="-457200">
              <a:lnSpc>
                <a:spcPct val="150000"/>
              </a:lnSpc>
              <a:buFont typeface="+mj-lt"/>
              <a:buAutoNum type="arabicPeriod"/>
            </a:pPr>
            <a:r>
              <a:rPr lang="nl-NL" sz="2400" dirty="0">
                <a:latin typeface="Microsoft Tai Le"/>
                <a:ea typeface="Microsoft JhengHei"/>
                <a:cs typeface="Microsoft Tai Le"/>
              </a:rPr>
              <a:t>Hoe verder?</a:t>
            </a:r>
            <a:endParaRPr lang="nl-NL" sz="2400" dirty="0">
              <a:latin typeface="Microsoft Tai Le" panose="020B0502040204020203" pitchFamily="34" charset="0"/>
              <a:ea typeface="Microsoft JhengHei"/>
              <a:cs typeface="Microsoft Tai Le" panose="020B0502040204020203" pitchFamily="34" charset="0"/>
            </a:endParaRPr>
          </a:p>
          <a:p>
            <a:pPr marL="457200" indent="-457200">
              <a:lnSpc>
                <a:spcPct val="150000"/>
              </a:lnSpc>
              <a:buFont typeface="+mj-lt"/>
              <a:buAutoNum type="arabicPeriod"/>
            </a:pPr>
            <a:endParaRPr lang="nl-NL" sz="2400" dirty="0">
              <a:latin typeface="Microsoft Tai Le" panose="020B0502040204020203" pitchFamily="34" charset="0"/>
              <a:ea typeface="Microsoft JhengHei"/>
              <a:cs typeface="Microsoft Tai Le" panose="020B0502040204020203" pitchFamily="34" charset="0"/>
            </a:endParaRPr>
          </a:p>
        </p:txBody>
      </p:sp>
      <p:sp>
        <p:nvSpPr>
          <p:cNvPr id="7" name="Slide Number Placeholder 6">
            <a:extLst>
              <a:ext uri="{FF2B5EF4-FFF2-40B4-BE49-F238E27FC236}">
                <a16:creationId xmlns:a16="http://schemas.microsoft.com/office/drawing/2014/main" id="{FCEEF1FF-4C08-3CE3-B8EC-173063666276}"/>
              </a:ext>
            </a:extLst>
          </p:cNvPr>
          <p:cNvSpPr>
            <a:spLocks noGrp="1"/>
          </p:cNvSpPr>
          <p:nvPr>
            <p:ph type="sldNum" sz="quarter" idx="12"/>
          </p:nvPr>
        </p:nvSpPr>
        <p:spPr/>
        <p:txBody>
          <a:bodyPr/>
          <a:lstStyle/>
          <a:p>
            <a:fld id="{4CD814C8-F66B-4915-9FEC-D62A1DED085F}" type="slidenum">
              <a:rPr lang="de-DE" smtClean="0"/>
              <a:t>3</a:t>
            </a:fld>
            <a:endParaRPr lang="en-US"/>
          </a:p>
        </p:txBody>
      </p:sp>
      <p:pic>
        <p:nvPicPr>
          <p:cNvPr id="11" name="Picture 11" descr="A picture containing outdoor, sky, road, way&#10;&#10;Description automatically generated">
            <a:extLst>
              <a:ext uri="{FF2B5EF4-FFF2-40B4-BE49-F238E27FC236}">
                <a16:creationId xmlns:a16="http://schemas.microsoft.com/office/drawing/2014/main" id="{8E3BCC8D-EBFF-C000-E3B2-4DE062BDB3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4924938" y="789125"/>
            <a:ext cx="6931269" cy="5206481"/>
          </a:xfrm>
          <a:prstGeom prst="rect">
            <a:avLst/>
          </a:prstGeom>
        </p:spPr>
      </p:pic>
    </p:spTree>
    <p:extLst>
      <p:ext uri="{BB962C8B-B14F-4D97-AF65-F5344CB8AC3E}">
        <p14:creationId xmlns:p14="http://schemas.microsoft.com/office/powerpoint/2010/main" val="27680230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8575FAE0-5C48-68C0-CAB1-903D92F03BDD}"/>
              </a:ext>
            </a:extLst>
          </p:cNvPr>
          <p:cNvSpPr>
            <a:spLocks noGrp="1"/>
          </p:cNvSpPr>
          <p:nvPr>
            <p:ph type="sldNum" sz="quarter" idx="12"/>
          </p:nvPr>
        </p:nvSpPr>
        <p:spPr/>
        <p:txBody>
          <a:bodyPr/>
          <a:lstStyle/>
          <a:p>
            <a:fld id="{4CD814C8-F66B-4915-9FEC-D62A1DED085F}" type="slidenum">
              <a:rPr lang="de-DE" smtClean="0"/>
              <a:t>30</a:t>
            </a:fld>
            <a:endParaRPr lang="de-DE"/>
          </a:p>
        </p:txBody>
      </p:sp>
      <p:sp>
        <p:nvSpPr>
          <p:cNvPr id="9" name="TextBox 8">
            <a:extLst>
              <a:ext uri="{FF2B5EF4-FFF2-40B4-BE49-F238E27FC236}">
                <a16:creationId xmlns:a16="http://schemas.microsoft.com/office/drawing/2014/main" id="{DA7DC6A0-D537-84CF-95A4-C6A36870A281}"/>
              </a:ext>
            </a:extLst>
          </p:cNvPr>
          <p:cNvSpPr txBox="1"/>
          <p:nvPr/>
        </p:nvSpPr>
        <p:spPr>
          <a:xfrm>
            <a:off x="438649" y="474562"/>
            <a:ext cx="4052328" cy="579891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fontScale="85000" lnSpcReduction="20000"/>
          </a:bodyPr>
          <a:lstStyle/>
          <a:p>
            <a:pPr indent="-228600">
              <a:lnSpc>
                <a:spcPct val="170000"/>
              </a:lnSpc>
              <a:spcAft>
                <a:spcPts val="600"/>
              </a:spcAft>
              <a:buFont typeface="Arial" panose="020B0604020202020204" pitchFamily="34" charset="0"/>
              <a:buChar char="•"/>
            </a:pPr>
            <a:r>
              <a:rPr lang="nl-NL">
                <a:latin typeface="Microsoft Tai Le"/>
                <a:ea typeface="Microsoft JhengHei"/>
                <a:cs typeface="Microsoft Tai Le"/>
              </a:rPr>
              <a:t>Vroeger was het stelsel verbeterd gescheiden. In 1994 is het stelsel gescheiden gemaakt door een dop in de verbinding tussen het HWA en DWA stelsel te proppen. Deze dop kan er uit geschoten zijn</a:t>
            </a:r>
            <a:endParaRPr lang="nl-NL">
              <a:latin typeface="Microsoft Tai Le"/>
              <a:cs typeface="Microsoft Tai Le"/>
            </a:endParaRPr>
          </a:p>
          <a:p>
            <a:pPr indent="-228600">
              <a:lnSpc>
                <a:spcPct val="170000"/>
              </a:lnSpc>
              <a:spcAft>
                <a:spcPts val="600"/>
              </a:spcAft>
              <a:buFont typeface="Arial" panose="020B0604020202020204" pitchFamily="34" charset="0"/>
              <a:buChar char="•"/>
            </a:pPr>
            <a:r>
              <a:rPr lang="nl-NL">
                <a:latin typeface="Microsoft Tai Le"/>
                <a:ea typeface="Microsoft JhengHei"/>
                <a:cs typeface="Microsoft Tai Le"/>
              </a:rPr>
              <a:t>Het gebied loopt af van zuid naar noord. Als er RVW wordt gesignaleerd ten zuiden van de afsluitingen is dit niet de hoofd bron</a:t>
            </a:r>
          </a:p>
          <a:p>
            <a:pPr indent="-228600">
              <a:lnSpc>
                <a:spcPct val="170000"/>
              </a:lnSpc>
              <a:spcAft>
                <a:spcPts val="600"/>
              </a:spcAft>
              <a:buFont typeface="Arial" panose="020B0604020202020204" pitchFamily="34" charset="0"/>
              <a:buChar char="•"/>
            </a:pPr>
            <a:endParaRPr lang="nl-NL">
              <a:latin typeface="Microsoft Tai Le" panose="020B0502040204020203" pitchFamily="34" charset="0"/>
              <a:ea typeface="Microsoft JhengHei"/>
              <a:cs typeface="Microsoft Tai Le" panose="020B0502040204020203" pitchFamily="34" charset="0"/>
            </a:endParaRPr>
          </a:p>
          <a:p>
            <a:pPr>
              <a:lnSpc>
                <a:spcPct val="170000"/>
              </a:lnSpc>
              <a:spcAft>
                <a:spcPts val="600"/>
              </a:spcAft>
            </a:pPr>
            <a:r>
              <a:rPr lang="nl-NL" b="1">
                <a:latin typeface="Microsoft Tai Le" panose="020B0502040204020203" pitchFamily="34" charset="0"/>
                <a:ea typeface="Microsoft JhengHei"/>
                <a:cs typeface="Microsoft Tai Le" panose="020B0502040204020203" pitchFamily="34" charset="0"/>
              </a:rPr>
              <a:t>Uitsluitend bewijs:</a:t>
            </a:r>
          </a:p>
          <a:p>
            <a:pPr>
              <a:lnSpc>
                <a:spcPct val="170000"/>
              </a:lnSpc>
              <a:spcAft>
                <a:spcPts val="600"/>
              </a:spcAft>
            </a:pPr>
            <a:r>
              <a:rPr lang="nl-NL" sz="1800">
                <a:latin typeface="Microsoft Tai Le" panose="020B0502040204020203" pitchFamily="34" charset="0"/>
                <a:ea typeface="Microsoft JhengHei"/>
                <a:cs typeface="Microsoft Tai Le" panose="020B0502040204020203" pitchFamily="34" charset="0"/>
              </a:rPr>
              <a:t>Tijdens het veldonderzoek meerdere RVW bronnen gesignaleerd in het zuidelijke gebied, nog voor de proppen bereikt zijn. Dit geeft aan dat het probleem zich al eerder in het stelsel bevindt</a:t>
            </a:r>
            <a:endParaRPr lang="en-US" sz="1800">
              <a:latin typeface="Microsoft Tai Le" panose="020B0502040204020203" pitchFamily="34" charset="0"/>
              <a:cs typeface="Microsoft Tai Le" panose="020B0502040204020203" pitchFamily="34" charset="0"/>
            </a:endParaRPr>
          </a:p>
        </p:txBody>
      </p:sp>
      <p:pic>
        <p:nvPicPr>
          <p:cNvPr id="10" name="Afbeelding 4" descr="Afbeelding met grond, buiten, weg&#10;&#10;Automatisch gegenereerde beschrijving">
            <a:extLst>
              <a:ext uri="{FF2B5EF4-FFF2-40B4-BE49-F238E27FC236}">
                <a16:creationId xmlns:a16="http://schemas.microsoft.com/office/drawing/2014/main" id="{431A0335-F65B-BB64-3ACF-B5057F4D9779}"/>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4641769" y="-1"/>
            <a:ext cx="4966290" cy="6857999"/>
          </a:xfrm>
          <a:prstGeom prst="rect">
            <a:avLst/>
          </a:prstGeom>
        </p:spPr>
      </p:pic>
      <p:pic>
        <p:nvPicPr>
          <p:cNvPr id="11" name="Afbeelding 4" descr="Afbeelding met kaart&#10;&#10;Automatisch gegenereerde beschrijving">
            <a:extLst>
              <a:ext uri="{FF2B5EF4-FFF2-40B4-BE49-F238E27FC236}">
                <a16:creationId xmlns:a16="http://schemas.microsoft.com/office/drawing/2014/main" id="{94980631-7F94-0C7D-E87D-4F49CFFA5DF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00685" y="0"/>
            <a:ext cx="4827922" cy="6857999"/>
          </a:xfrm>
          <a:prstGeom prst="rect">
            <a:avLst/>
          </a:prstGeom>
        </p:spPr>
      </p:pic>
    </p:spTree>
    <p:extLst>
      <p:ext uri="{BB962C8B-B14F-4D97-AF65-F5344CB8AC3E}">
        <p14:creationId xmlns:p14="http://schemas.microsoft.com/office/powerpoint/2010/main" val="34951754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platform, station, way, subway&#10;&#10;Description automatically generated">
            <a:extLst>
              <a:ext uri="{FF2B5EF4-FFF2-40B4-BE49-F238E27FC236}">
                <a16:creationId xmlns:a16="http://schemas.microsoft.com/office/drawing/2014/main" id="{F4B6A187-C6CC-1B2D-EA56-CEEB858A9E8D}"/>
              </a:ext>
            </a:extLst>
          </p:cNvPr>
          <p:cNvPicPr>
            <a:picLocks noChangeAspect="1"/>
          </p:cNvPicPr>
          <p:nvPr/>
        </p:nvPicPr>
        <p:blipFill>
          <a:blip r:embed="rId2">
            <a:alphaModFix amt="50000"/>
          </a:blip>
          <a:stretch>
            <a:fillRect/>
          </a:stretch>
        </p:blipFill>
        <p:spPr>
          <a:xfrm>
            <a:off x="-75211" y="-4577"/>
            <a:ext cx="12332524" cy="6877049"/>
          </a:xfrm>
          <a:prstGeom prst="rect">
            <a:avLst/>
          </a:prstGeom>
        </p:spPr>
      </p:pic>
      <p:sp>
        <p:nvSpPr>
          <p:cNvPr id="2" name="Title 1">
            <a:extLst>
              <a:ext uri="{FF2B5EF4-FFF2-40B4-BE49-F238E27FC236}">
                <a16:creationId xmlns:a16="http://schemas.microsoft.com/office/drawing/2014/main" id="{994D4461-FF60-5DD2-D8D8-D6FFBA9E58FD}"/>
              </a:ext>
            </a:extLst>
          </p:cNvPr>
          <p:cNvSpPr>
            <a:spLocks noGrp="1"/>
          </p:cNvSpPr>
          <p:nvPr>
            <p:ph type="title"/>
          </p:nvPr>
        </p:nvSpPr>
        <p:spPr>
          <a:xfrm>
            <a:off x="838200" y="1615588"/>
            <a:ext cx="10515600" cy="3618075"/>
          </a:xfrm>
        </p:spPr>
        <p:txBody>
          <a:bodyPr/>
          <a:lstStyle/>
          <a:p>
            <a:pPr algn="ctr">
              <a:lnSpc>
                <a:spcPct val="150000"/>
              </a:lnSpc>
              <a:spcBef>
                <a:spcPts val="0"/>
              </a:spcBef>
            </a:pPr>
            <a:r>
              <a:rPr lang="nl-NL" sz="3200" b="1">
                <a:latin typeface="Microsoft Tai Le" panose="020B0502040204020203" pitchFamily="34" charset="0"/>
                <a:ea typeface="+mj-lt"/>
                <a:cs typeface="Microsoft Tai Le" panose="020B0502040204020203" pitchFamily="34" charset="0"/>
              </a:rPr>
              <a:t>VERDACHTE 6</a:t>
            </a:r>
            <a:br>
              <a:rPr lang="nl-NL" b="1">
                <a:latin typeface="Microsoft Tai Le" panose="020B0502040204020203" pitchFamily="34" charset="0"/>
                <a:ea typeface="+mj-lt"/>
                <a:cs typeface="Microsoft Tai Le" panose="020B0502040204020203" pitchFamily="34" charset="0"/>
              </a:rPr>
            </a:br>
            <a:r>
              <a:rPr lang="nl-NL" b="1">
                <a:latin typeface="Microsoft Tai Le" panose="020B0502040204020203" pitchFamily="34" charset="0"/>
                <a:ea typeface="+mj-lt"/>
                <a:cs typeface="Microsoft Tai Le" panose="020B0502040204020203" pitchFamily="34" charset="0"/>
              </a:rPr>
              <a:t>Aanleg treintunnel</a:t>
            </a:r>
            <a:endParaRPr lang="en-US">
              <a:latin typeface="Microsoft Tai Le" panose="020B0502040204020203" pitchFamily="34" charset="0"/>
              <a:ea typeface="+mj-lt"/>
              <a:cs typeface="Microsoft Tai Le" panose="020B0502040204020203" pitchFamily="34" charset="0"/>
            </a:endParaRPr>
          </a:p>
          <a:p>
            <a:endParaRPr lang="en-US">
              <a:latin typeface="Microsoft Tai Le" panose="020B0502040204020203" pitchFamily="34" charset="0"/>
              <a:ea typeface="Microsoft JhengHei"/>
              <a:cs typeface="Microsoft Tai Le" panose="020B0502040204020203" pitchFamily="34" charset="0"/>
            </a:endParaRPr>
          </a:p>
        </p:txBody>
      </p:sp>
      <p:sp>
        <p:nvSpPr>
          <p:cNvPr id="4" name="Slide Number Placeholder 3">
            <a:extLst>
              <a:ext uri="{FF2B5EF4-FFF2-40B4-BE49-F238E27FC236}">
                <a16:creationId xmlns:a16="http://schemas.microsoft.com/office/drawing/2014/main" id="{08836475-3DB4-02B3-338B-685421C4B991}"/>
              </a:ext>
            </a:extLst>
          </p:cNvPr>
          <p:cNvSpPr>
            <a:spLocks noGrp="1"/>
          </p:cNvSpPr>
          <p:nvPr>
            <p:ph type="sldNum" sz="quarter" idx="12"/>
          </p:nvPr>
        </p:nvSpPr>
        <p:spPr/>
        <p:txBody>
          <a:bodyPr/>
          <a:lstStyle/>
          <a:p>
            <a:fld id="{4CD814C8-F66B-4915-9FEC-D62A1DED085F}" type="slidenum">
              <a:rPr lang="de-DE" dirty="0" smtClean="0"/>
              <a:t>31</a:t>
            </a:fld>
            <a:endParaRPr lang="en-US"/>
          </a:p>
        </p:txBody>
      </p:sp>
    </p:spTree>
    <p:extLst>
      <p:ext uri="{BB962C8B-B14F-4D97-AF65-F5344CB8AC3E}">
        <p14:creationId xmlns:p14="http://schemas.microsoft.com/office/powerpoint/2010/main" val="15931467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E3F286B-450A-489E-6B98-9115A4576D24}"/>
              </a:ext>
            </a:extLst>
          </p:cNvPr>
          <p:cNvSpPr>
            <a:spLocks noGrp="1"/>
          </p:cNvSpPr>
          <p:nvPr>
            <p:ph idx="1"/>
          </p:nvPr>
        </p:nvSpPr>
        <p:spPr>
          <a:xfrm>
            <a:off x="5225040" y="561551"/>
            <a:ext cx="6401771" cy="3519392"/>
          </a:xfrm>
        </p:spPr>
        <p:txBody>
          <a:bodyPr vert="horz" lIns="91440" tIns="45720" rIns="91440" bIns="45720" rtlCol="0" anchor="t">
            <a:normAutofit/>
          </a:bodyPr>
          <a:lstStyle/>
          <a:p>
            <a:pPr>
              <a:lnSpc>
                <a:spcPct val="150000"/>
              </a:lnSpc>
            </a:pPr>
            <a:r>
              <a:rPr lang="nl-NL" sz="1800" dirty="0">
                <a:latin typeface="Microsoft Tai Le" panose="020B0502040204020203" pitchFamily="34" charset="0"/>
                <a:ea typeface="Arial Nova" panose="020B0504020202020204" pitchFamily="34" charset="0"/>
                <a:cs typeface="Microsoft Tai Le" panose="020B0502040204020203" pitchFamily="34" charset="0"/>
              </a:rPr>
              <a:t>Tijdens</a:t>
            </a:r>
            <a:r>
              <a:rPr lang="nl-NL" sz="1800" dirty="0">
                <a:effectLst/>
                <a:latin typeface="Microsoft Tai Le" panose="020B0502040204020203" pitchFamily="34" charset="0"/>
                <a:ea typeface="Arial Nova" panose="020B0504020202020204" pitchFamily="34" charset="0"/>
                <a:cs typeface="Microsoft Tai Le" panose="020B0502040204020203" pitchFamily="34" charset="0"/>
              </a:rPr>
              <a:t> de aanleg van de tunne</a:t>
            </a:r>
            <a:r>
              <a:rPr lang="nl-NL" sz="1800" dirty="0">
                <a:latin typeface="Microsoft Tai Le" panose="020B0502040204020203" pitchFamily="34" charset="0"/>
                <a:ea typeface="Arial Nova" panose="020B0504020202020204" pitchFamily="34" charset="0"/>
                <a:cs typeface="Microsoft Tai Le" panose="020B0502040204020203" pitchFamily="34" charset="0"/>
              </a:rPr>
              <a:t>l is er </a:t>
            </a:r>
            <a:r>
              <a:rPr lang="nl-NL" sz="1800" dirty="0">
                <a:effectLst/>
                <a:latin typeface="Microsoft Tai Le" panose="020B0502040204020203" pitchFamily="34" charset="0"/>
                <a:ea typeface="Arial Nova" panose="020B0504020202020204" pitchFamily="34" charset="0"/>
                <a:cs typeface="Microsoft Tai Le" panose="020B0502040204020203" pitchFamily="34" charset="0"/>
              </a:rPr>
              <a:t>allerlei drainage aangelegd. Wellicht dat het nog steeds op vuilwater loost</a:t>
            </a:r>
            <a:endParaRPr lang="en-US" sz="1800" dirty="0">
              <a:latin typeface="Microsoft Tai Le" panose="020B0502040204020203" pitchFamily="34" charset="0"/>
              <a:cs typeface="Microsoft Tai Le" panose="020B0502040204020203" pitchFamily="34" charset="0"/>
            </a:endParaRPr>
          </a:p>
          <a:p>
            <a:pPr>
              <a:lnSpc>
                <a:spcPct val="150000"/>
              </a:lnSpc>
            </a:pPr>
            <a:r>
              <a:rPr lang="nl-NL" sz="1800" dirty="0">
                <a:latin typeface="Microsoft Tai Le" panose="020B0502040204020203" pitchFamily="34" charset="0"/>
                <a:ea typeface="Microsoft JhengHei"/>
                <a:cs typeface="Microsoft Tai Le" panose="020B0502040204020203" pitchFamily="34" charset="0"/>
              </a:rPr>
              <a:t>Daarnaast zou verkeerd afgekoppelde drainage wederom een constante instroom vormen die niet afhankelijk van de neerslag is</a:t>
            </a:r>
            <a:endParaRPr lang="nl-NL" sz="1800" dirty="0">
              <a:effectLst/>
              <a:latin typeface="Microsoft Tai Le" panose="020B0502040204020203" pitchFamily="34" charset="0"/>
              <a:ea typeface="Arial Nova" panose="020B0504020202020204" pitchFamily="34" charset="0"/>
              <a:cs typeface="Microsoft Tai Le" panose="020B0502040204020203" pitchFamily="34" charset="0"/>
            </a:endParaRPr>
          </a:p>
          <a:p>
            <a:pPr marL="0" indent="0">
              <a:lnSpc>
                <a:spcPct val="150000"/>
              </a:lnSpc>
              <a:buNone/>
            </a:pPr>
            <a:r>
              <a:rPr lang="nl-NL" sz="1800" b="1" dirty="0">
                <a:latin typeface="Microsoft Tai Le" panose="020B0502040204020203" pitchFamily="34" charset="0"/>
                <a:ea typeface="Microsoft JhengHei"/>
                <a:cs typeface="Microsoft Tai Le" panose="020B0502040204020203" pitchFamily="34" charset="0"/>
              </a:rPr>
              <a:t>Uitsluitend bewijs: </a:t>
            </a:r>
            <a:r>
              <a:rPr lang="nl-NL" sz="1800" dirty="0">
                <a:latin typeface="Microsoft Tai Le" panose="020B0502040204020203" pitchFamily="34" charset="0"/>
                <a:ea typeface="Microsoft JhengHei"/>
                <a:cs typeface="Microsoft Tai Le" panose="020B0502040204020203" pitchFamily="34" charset="0"/>
              </a:rPr>
              <a:t>Het gaat niet om drainage uit de treintunnel</a:t>
            </a:r>
            <a:endParaRPr lang="nl-NL" sz="1800" b="1" dirty="0">
              <a:latin typeface="Microsoft Tai Le" panose="020B0502040204020203" pitchFamily="34" charset="0"/>
              <a:ea typeface="Microsoft JhengHei"/>
              <a:cs typeface="Microsoft Tai Le" panose="020B0502040204020203" pitchFamily="34" charset="0"/>
            </a:endParaRPr>
          </a:p>
          <a:p>
            <a:pPr>
              <a:lnSpc>
                <a:spcPct val="150000"/>
              </a:lnSpc>
            </a:pPr>
            <a:endParaRPr lang="nl-NL" sz="1600" dirty="0">
              <a:latin typeface="Microsoft Tai Le" panose="020B0502040204020203" pitchFamily="34" charset="0"/>
              <a:ea typeface="Microsoft JhengHei"/>
              <a:cs typeface="Microsoft Tai Le" panose="020B0502040204020203" pitchFamily="34" charset="0"/>
            </a:endParaRPr>
          </a:p>
        </p:txBody>
      </p:sp>
      <p:sp>
        <p:nvSpPr>
          <p:cNvPr id="7" name="Slide Number Placeholder 6">
            <a:extLst>
              <a:ext uri="{FF2B5EF4-FFF2-40B4-BE49-F238E27FC236}">
                <a16:creationId xmlns:a16="http://schemas.microsoft.com/office/drawing/2014/main" id="{9FC9081A-0129-3A28-0205-D159FF628C25}"/>
              </a:ext>
            </a:extLst>
          </p:cNvPr>
          <p:cNvSpPr>
            <a:spLocks noGrp="1"/>
          </p:cNvSpPr>
          <p:nvPr>
            <p:ph type="sldNum" sz="quarter" idx="12"/>
          </p:nvPr>
        </p:nvSpPr>
        <p:spPr/>
        <p:txBody>
          <a:bodyPr/>
          <a:lstStyle/>
          <a:p>
            <a:fld id="{4CD814C8-F66B-4915-9FEC-D62A1DED085F}" type="slidenum">
              <a:rPr lang="de-DE" smtClean="0"/>
              <a:t>32</a:t>
            </a:fld>
            <a:endParaRPr lang="en-US"/>
          </a:p>
        </p:txBody>
      </p:sp>
      <p:pic>
        <p:nvPicPr>
          <p:cNvPr id="2" name="Picture 3" descr="A picture containing park, concrete, cement&#10;&#10;Description automatically generated">
            <a:extLst>
              <a:ext uri="{FF2B5EF4-FFF2-40B4-BE49-F238E27FC236}">
                <a16:creationId xmlns:a16="http://schemas.microsoft.com/office/drawing/2014/main" id="{52048B70-FD09-1492-1681-BDB90CC99E9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828945" y="1104198"/>
            <a:ext cx="6859890" cy="4651493"/>
          </a:xfrm>
          <a:prstGeom prst="rect">
            <a:avLst/>
          </a:prstGeom>
        </p:spPr>
      </p:pic>
      <p:pic>
        <p:nvPicPr>
          <p:cNvPr id="4" name="Picture 5">
            <a:extLst>
              <a:ext uri="{FF2B5EF4-FFF2-40B4-BE49-F238E27FC236}">
                <a16:creationId xmlns:a16="http://schemas.microsoft.com/office/drawing/2014/main" id="{C2EF0026-AFFC-A58F-98FA-E3BBABFFD7A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498138" y="1547782"/>
            <a:ext cx="1924729" cy="773465"/>
          </a:xfrm>
          <a:prstGeom prst="rect">
            <a:avLst/>
          </a:prstGeom>
        </p:spPr>
      </p:pic>
    </p:spTree>
    <p:extLst>
      <p:ext uri="{BB962C8B-B14F-4D97-AF65-F5344CB8AC3E}">
        <p14:creationId xmlns:p14="http://schemas.microsoft.com/office/powerpoint/2010/main" val="42851384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D4461-FF60-5DD2-D8D8-D6FFBA9E58FD}"/>
              </a:ext>
            </a:extLst>
          </p:cNvPr>
          <p:cNvSpPr>
            <a:spLocks noGrp="1"/>
          </p:cNvSpPr>
          <p:nvPr>
            <p:ph type="title"/>
          </p:nvPr>
        </p:nvSpPr>
        <p:spPr>
          <a:xfrm>
            <a:off x="838200" y="1615588"/>
            <a:ext cx="10515600" cy="3618075"/>
          </a:xfrm>
        </p:spPr>
        <p:txBody>
          <a:bodyPr/>
          <a:lstStyle/>
          <a:p>
            <a:pPr algn="ctr">
              <a:lnSpc>
                <a:spcPct val="150000"/>
              </a:lnSpc>
              <a:spcBef>
                <a:spcPts val="0"/>
              </a:spcBef>
            </a:pPr>
            <a:r>
              <a:rPr lang="nl-NL" sz="3200" b="1">
                <a:latin typeface="Microsoft Tai Le" panose="020B0502040204020203" pitchFamily="34" charset="0"/>
                <a:ea typeface="+mj-lt"/>
                <a:cs typeface="Microsoft Tai Le" panose="020B0502040204020203" pitchFamily="34" charset="0"/>
              </a:rPr>
              <a:t>VERDACHTE 7</a:t>
            </a:r>
            <a:br>
              <a:rPr lang="nl-NL" b="1">
                <a:latin typeface="Microsoft Tai Le" panose="020B0502040204020203" pitchFamily="34" charset="0"/>
                <a:ea typeface="+mj-lt"/>
                <a:cs typeface="Microsoft Tai Le" panose="020B0502040204020203" pitchFamily="34" charset="0"/>
              </a:rPr>
            </a:br>
            <a:r>
              <a:rPr lang="nl-NL" b="1">
                <a:latin typeface="Microsoft Tai Le" panose="020B0502040204020203" pitchFamily="34" charset="0"/>
                <a:ea typeface="+mj-lt"/>
                <a:cs typeface="Microsoft Tai Le" panose="020B0502040204020203" pitchFamily="34" charset="0"/>
              </a:rPr>
              <a:t>Zustergemaal </a:t>
            </a:r>
            <a:r>
              <a:rPr lang="nl-NL" b="1" err="1">
                <a:latin typeface="Microsoft Tai Le" panose="020B0502040204020203" pitchFamily="34" charset="0"/>
                <a:ea typeface="+mj-lt"/>
                <a:cs typeface="Microsoft Tai Le" panose="020B0502040204020203" pitchFamily="34" charset="0"/>
              </a:rPr>
              <a:t>Rijntje</a:t>
            </a:r>
            <a:r>
              <a:rPr lang="nl-NL" b="1">
                <a:latin typeface="Microsoft Tai Le" panose="020B0502040204020203" pitchFamily="34" charset="0"/>
                <a:ea typeface="+mj-lt"/>
                <a:cs typeface="Microsoft Tai Le" panose="020B0502040204020203" pitchFamily="34" charset="0"/>
              </a:rPr>
              <a:t> </a:t>
            </a:r>
            <a:endParaRPr lang="en-US">
              <a:latin typeface="Microsoft Tai Le" panose="020B0502040204020203" pitchFamily="34" charset="0"/>
              <a:ea typeface="+mj-lt"/>
              <a:cs typeface="Microsoft Tai Le" panose="020B0502040204020203" pitchFamily="34" charset="0"/>
            </a:endParaRPr>
          </a:p>
          <a:p>
            <a:endParaRPr lang="en-US">
              <a:latin typeface="Microsoft Tai Le" panose="020B0502040204020203" pitchFamily="34" charset="0"/>
              <a:ea typeface="Microsoft JhengHei"/>
              <a:cs typeface="Microsoft Tai Le" panose="020B0502040204020203" pitchFamily="34" charset="0"/>
            </a:endParaRPr>
          </a:p>
        </p:txBody>
      </p:sp>
      <p:sp>
        <p:nvSpPr>
          <p:cNvPr id="4" name="Slide Number Placeholder 3">
            <a:extLst>
              <a:ext uri="{FF2B5EF4-FFF2-40B4-BE49-F238E27FC236}">
                <a16:creationId xmlns:a16="http://schemas.microsoft.com/office/drawing/2014/main" id="{8E45D757-E591-ADD0-FBF1-BE91ED431894}"/>
              </a:ext>
            </a:extLst>
          </p:cNvPr>
          <p:cNvSpPr>
            <a:spLocks noGrp="1"/>
          </p:cNvSpPr>
          <p:nvPr>
            <p:ph type="sldNum" sz="quarter" idx="12"/>
          </p:nvPr>
        </p:nvSpPr>
        <p:spPr/>
        <p:txBody>
          <a:bodyPr/>
          <a:lstStyle/>
          <a:p>
            <a:fld id="{4CD814C8-F66B-4915-9FEC-D62A1DED085F}" type="slidenum">
              <a:rPr lang="de-DE" smtClean="0"/>
              <a:t>33</a:t>
            </a:fld>
            <a:endParaRPr lang="en-US"/>
          </a:p>
        </p:txBody>
      </p:sp>
      <p:pic>
        <p:nvPicPr>
          <p:cNvPr id="3" name="Picture 2">
            <a:extLst>
              <a:ext uri="{FF2B5EF4-FFF2-40B4-BE49-F238E27FC236}">
                <a16:creationId xmlns:a16="http://schemas.microsoft.com/office/drawing/2014/main" id="{89B2A5D0-DA48-8173-D69F-5832B397A346}"/>
              </a:ext>
            </a:extLst>
          </p:cNvPr>
          <p:cNvPicPr>
            <a:picLocks noChangeAspect="1"/>
          </p:cNvPicPr>
          <p:nvPr/>
        </p:nvPicPr>
        <p:blipFill>
          <a:blip r:embed="rId2">
            <a:alphaModFix amt="25000"/>
          </a:blip>
          <a:stretch>
            <a:fillRect/>
          </a:stretch>
        </p:blipFill>
        <p:spPr>
          <a:xfrm>
            <a:off x="-326013" y="778157"/>
            <a:ext cx="6502400" cy="6502400"/>
          </a:xfrm>
          <a:prstGeom prst="rect">
            <a:avLst/>
          </a:prstGeom>
        </p:spPr>
      </p:pic>
    </p:spTree>
    <p:extLst>
      <p:ext uri="{BB962C8B-B14F-4D97-AF65-F5344CB8AC3E}">
        <p14:creationId xmlns:p14="http://schemas.microsoft.com/office/powerpoint/2010/main" val="13201861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1CA820-E446-F5AD-7379-C3CE2BDC7B7D}"/>
              </a:ext>
            </a:extLst>
          </p:cNvPr>
          <p:cNvSpPr>
            <a:spLocks noGrp="1"/>
          </p:cNvSpPr>
          <p:nvPr>
            <p:ph idx="1"/>
          </p:nvPr>
        </p:nvSpPr>
        <p:spPr>
          <a:xfrm>
            <a:off x="4976173" y="665286"/>
            <a:ext cx="6190591" cy="5945851"/>
          </a:xfrm>
        </p:spPr>
        <p:txBody>
          <a:bodyPr/>
          <a:lstStyle/>
          <a:p>
            <a:r>
              <a:rPr lang="en-NL" dirty="0"/>
              <a:t>Tijdens neerslag verpompt Rijntje plotseling verdacht grote hoeveelheden</a:t>
            </a:r>
          </a:p>
          <a:p>
            <a:r>
              <a:rPr lang="nl-NL" dirty="0"/>
              <a:t>Beide </a:t>
            </a:r>
            <a:r>
              <a:rPr lang="en-NL" dirty="0"/>
              <a:t>pompen moeten volle bak aan de slag</a:t>
            </a:r>
          </a:p>
          <a:p>
            <a:r>
              <a:rPr lang="en-NL" dirty="0"/>
              <a:t>Abrubt begin en einde van niveaustijging</a:t>
            </a:r>
          </a:p>
          <a:p>
            <a:pPr marL="0" indent="0">
              <a:buNone/>
            </a:pPr>
            <a:endParaRPr lang="en-NL" dirty="0"/>
          </a:p>
        </p:txBody>
      </p:sp>
      <p:sp>
        <p:nvSpPr>
          <p:cNvPr id="4" name="Footer Placeholder 3">
            <a:extLst>
              <a:ext uri="{FF2B5EF4-FFF2-40B4-BE49-F238E27FC236}">
                <a16:creationId xmlns:a16="http://schemas.microsoft.com/office/drawing/2014/main" id="{8DAA1134-4968-2E00-88D1-0315DD055453}"/>
              </a:ext>
            </a:extLst>
          </p:cNvPr>
          <p:cNvSpPr>
            <a:spLocks noGrp="1"/>
          </p:cNvSpPr>
          <p:nvPr>
            <p:ph type="ftr" sz="quarter" idx="11"/>
          </p:nvPr>
        </p:nvSpPr>
        <p:spPr/>
        <p:txBody>
          <a:bodyPr/>
          <a:lstStyle/>
          <a:p>
            <a:endParaRPr lang="de-DE"/>
          </a:p>
        </p:txBody>
      </p:sp>
      <p:sp>
        <p:nvSpPr>
          <p:cNvPr id="5" name="Slide Number Placeholder 4">
            <a:extLst>
              <a:ext uri="{FF2B5EF4-FFF2-40B4-BE49-F238E27FC236}">
                <a16:creationId xmlns:a16="http://schemas.microsoft.com/office/drawing/2014/main" id="{EBCE235D-998C-0829-C5F1-DC44277C2E15}"/>
              </a:ext>
            </a:extLst>
          </p:cNvPr>
          <p:cNvSpPr>
            <a:spLocks noGrp="1"/>
          </p:cNvSpPr>
          <p:nvPr>
            <p:ph type="sldNum" sz="quarter" idx="12"/>
          </p:nvPr>
        </p:nvSpPr>
        <p:spPr/>
        <p:txBody>
          <a:bodyPr/>
          <a:lstStyle/>
          <a:p>
            <a:fld id="{4CD814C8-F66B-4915-9FEC-D62A1DED085F}" type="slidenum">
              <a:rPr lang="de-DE" smtClean="0"/>
              <a:t>34</a:t>
            </a:fld>
            <a:endParaRPr lang="de-DE"/>
          </a:p>
        </p:txBody>
      </p:sp>
      <p:pic>
        <p:nvPicPr>
          <p:cNvPr id="6" name="Afbeelding 6">
            <a:extLst>
              <a:ext uri="{FF2B5EF4-FFF2-40B4-BE49-F238E27FC236}">
                <a16:creationId xmlns:a16="http://schemas.microsoft.com/office/drawing/2014/main" id="{912B8930-6FF1-447F-E014-5B028B7E90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52362" y="3517454"/>
            <a:ext cx="5653544" cy="2911289"/>
          </a:xfrm>
          <a:prstGeom prst="rect">
            <a:avLst/>
          </a:prstGeom>
          <a:ln>
            <a:solidFill>
              <a:schemeClr val="tx1"/>
            </a:solidFill>
          </a:ln>
        </p:spPr>
      </p:pic>
      <p:pic>
        <p:nvPicPr>
          <p:cNvPr id="7" name="Picture 13" descr="Diagram, engineering drawing&#10;&#10;Description automatically generated">
            <a:extLst>
              <a:ext uri="{FF2B5EF4-FFF2-40B4-BE49-F238E27FC236}">
                <a16:creationId xmlns:a16="http://schemas.microsoft.com/office/drawing/2014/main" id="{A8B8C8FB-D153-E695-86A4-6FF5D0B8C8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7212" y="665286"/>
            <a:ext cx="3714867" cy="5285520"/>
          </a:xfrm>
          <a:prstGeom prst="rect">
            <a:avLst/>
          </a:prstGeom>
        </p:spPr>
      </p:pic>
      <p:sp>
        <p:nvSpPr>
          <p:cNvPr id="8" name="Oval 7">
            <a:extLst>
              <a:ext uri="{FF2B5EF4-FFF2-40B4-BE49-F238E27FC236}">
                <a16:creationId xmlns:a16="http://schemas.microsoft.com/office/drawing/2014/main" id="{0E626833-FF94-9800-18C0-1922CE9020D8}"/>
              </a:ext>
            </a:extLst>
          </p:cNvPr>
          <p:cNvSpPr/>
          <p:nvPr/>
        </p:nvSpPr>
        <p:spPr>
          <a:xfrm>
            <a:off x="1444737" y="971138"/>
            <a:ext cx="45719" cy="502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Right Arrow 8">
            <a:extLst>
              <a:ext uri="{FF2B5EF4-FFF2-40B4-BE49-F238E27FC236}">
                <a16:creationId xmlns:a16="http://schemas.microsoft.com/office/drawing/2014/main" id="{C23F35E3-0547-0554-9379-B1BFAFA18D53}"/>
              </a:ext>
            </a:extLst>
          </p:cNvPr>
          <p:cNvSpPr/>
          <p:nvPr/>
        </p:nvSpPr>
        <p:spPr>
          <a:xfrm rot="12007755">
            <a:off x="1561175" y="1012842"/>
            <a:ext cx="798653" cy="219919"/>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0" name="Content Placeholder 2">
            <a:extLst>
              <a:ext uri="{FF2B5EF4-FFF2-40B4-BE49-F238E27FC236}">
                <a16:creationId xmlns:a16="http://schemas.microsoft.com/office/drawing/2014/main" id="{5BB95C12-2C45-5481-CEF1-1AF8CB29CBEA}"/>
              </a:ext>
            </a:extLst>
          </p:cNvPr>
          <p:cNvSpPr txBox="1">
            <a:spLocks/>
          </p:cNvSpPr>
          <p:nvPr/>
        </p:nvSpPr>
        <p:spPr>
          <a:xfrm>
            <a:off x="2373255" y="1130909"/>
            <a:ext cx="1608379" cy="46512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L"/>
              <a:t>Crommie</a:t>
            </a:r>
          </a:p>
        </p:txBody>
      </p:sp>
      <p:sp>
        <p:nvSpPr>
          <p:cNvPr id="11" name="Oval 10">
            <a:extLst>
              <a:ext uri="{FF2B5EF4-FFF2-40B4-BE49-F238E27FC236}">
                <a16:creationId xmlns:a16="http://schemas.microsoft.com/office/drawing/2014/main" id="{96C66A6F-5A42-B484-E477-4897D24FD765}"/>
              </a:ext>
            </a:extLst>
          </p:cNvPr>
          <p:cNvSpPr/>
          <p:nvPr/>
        </p:nvSpPr>
        <p:spPr>
          <a:xfrm>
            <a:off x="3265163" y="4479687"/>
            <a:ext cx="45719" cy="502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Right Arrow 11">
            <a:extLst>
              <a:ext uri="{FF2B5EF4-FFF2-40B4-BE49-F238E27FC236}">
                <a16:creationId xmlns:a16="http://schemas.microsoft.com/office/drawing/2014/main" id="{E90EB7C4-A0FF-CF57-F4F9-C8250FACD4CE}"/>
              </a:ext>
            </a:extLst>
          </p:cNvPr>
          <p:cNvSpPr/>
          <p:nvPr/>
        </p:nvSpPr>
        <p:spPr>
          <a:xfrm rot="20104354">
            <a:off x="2457366" y="4604769"/>
            <a:ext cx="798653" cy="219919"/>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Content Placeholder 2">
            <a:extLst>
              <a:ext uri="{FF2B5EF4-FFF2-40B4-BE49-F238E27FC236}">
                <a16:creationId xmlns:a16="http://schemas.microsoft.com/office/drawing/2014/main" id="{B7A3CB17-965E-80C5-2197-042F642B7D7D}"/>
              </a:ext>
            </a:extLst>
          </p:cNvPr>
          <p:cNvSpPr txBox="1">
            <a:spLocks/>
          </p:cNvSpPr>
          <p:nvPr/>
        </p:nvSpPr>
        <p:spPr>
          <a:xfrm>
            <a:off x="1426190" y="4769003"/>
            <a:ext cx="1608379" cy="46512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L"/>
              <a:t>Rijntje</a:t>
            </a:r>
          </a:p>
        </p:txBody>
      </p:sp>
      <p:sp>
        <p:nvSpPr>
          <p:cNvPr id="14" name="Right Arrow 13">
            <a:extLst>
              <a:ext uri="{FF2B5EF4-FFF2-40B4-BE49-F238E27FC236}">
                <a16:creationId xmlns:a16="http://schemas.microsoft.com/office/drawing/2014/main" id="{616B6A3B-1D9A-37D5-3B29-63088D8F1252}"/>
              </a:ext>
            </a:extLst>
          </p:cNvPr>
          <p:cNvSpPr/>
          <p:nvPr/>
        </p:nvSpPr>
        <p:spPr>
          <a:xfrm rot="20104354">
            <a:off x="7713038" y="4632311"/>
            <a:ext cx="798653" cy="219919"/>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31917060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40CB2ED7-97EC-0A3D-D6CF-883DA57B812B}"/>
              </a:ext>
            </a:extLst>
          </p:cNvPr>
          <p:cNvSpPr>
            <a:spLocks noGrp="1"/>
          </p:cNvSpPr>
          <p:nvPr>
            <p:ph type="sldNum" sz="quarter" idx="12"/>
          </p:nvPr>
        </p:nvSpPr>
        <p:spPr/>
        <p:txBody>
          <a:bodyPr/>
          <a:lstStyle/>
          <a:p>
            <a:fld id="{4CD814C8-F66B-4915-9FEC-D62A1DED085F}" type="slidenum">
              <a:rPr lang="de-DE" smtClean="0"/>
              <a:t>35</a:t>
            </a:fld>
            <a:endParaRPr lang="de-DE"/>
          </a:p>
        </p:txBody>
      </p:sp>
      <p:pic>
        <p:nvPicPr>
          <p:cNvPr id="6" name="Afbeelding 6">
            <a:extLst>
              <a:ext uri="{FF2B5EF4-FFF2-40B4-BE49-F238E27FC236}">
                <a16:creationId xmlns:a16="http://schemas.microsoft.com/office/drawing/2014/main" id="{A7659575-B343-E641-7ACD-05200C9A554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6943"/>
          <a:stretch/>
        </p:blipFill>
        <p:spPr>
          <a:xfrm>
            <a:off x="-30884" y="304799"/>
            <a:ext cx="7557654" cy="4592525"/>
          </a:xfrm>
          <a:prstGeom prst="rect">
            <a:avLst/>
          </a:prstGeom>
          <a:ln>
            <a:solidFill>
              <a:schemeClr val="tx1"/>
            </a:solidFill>
          </a:ln>
        </p:spPr>
      </p:pic>
      <p:sp>
        <p:nvSpPr>
          <p:cNvPr id="8" name="Tekstvak 7">
            <a:extLst>
              <a:ext uri="{FF2B5EF4-FFF2-40B4-BE49-F238E27FC236}">
                <a16:creationId xmlns:a16="http://schemas.microsoft.com/office/drawing/2014/main" id="{EFD5A54C-4B25-F3A5-EDEE-ADF8E494FA17}"/>
              </a:ext>
            </a:extLst>
          </p:cNvPr>
          <p:cNvSpPr txBox="1"/>
          <p:nvPr/>
        </p:nvSpPr>
        <p:spPr>
          <a:xfrm>
            <a:off x="266394" y="5338583"/>
            <a:ext cx="4174978" cy="1200329"/>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nl-NL" dirty="0">
                <a:latin typeface="Microsoft Tai Le"/>
                <a:cs typeface="Calibri"/>
              </a:rPr>
              <a:t>Overstortput bij kruising Leeuw &amp; Stein en </a:t>
            </a:r>
            <a:r>
              <a:rPr lang="nl-NL" dirty="0" err="1">
                <a:latin typeface="Microsoft Tai Le"/>
                <a:cs typeface="Calibri"/>
              </a:rPr>
              <a:t>Rijntje</a:t>
            </a:r>
            <a:r>
              <a:rPr lang="nl-NL" dirty="0">
                <a:latin typeface="Microsoft Tai Le"/>
                <a:cs typeface="Calibri"/>
              </a:rPr>
              <a:t> </a:t>
            </a:r>
          </a:p>
          <a:p>
            <a:pPr marL="285750" indent="-285750">
              <a:buFont typeface="Arial" panose="020B0604020202020204" pitchFamily="34" charset="0"/>
              <a:buChar char="•"/>
            </a:pPr>
            <a:r>
              <a:rPr lang="nl-NL" dirty="0">
                <a:latin typeface="Microsoft Tai Le"/>
                <a:cs typeface="Calibri"/>
              </a:rPr>
              <a:t>Stort over bij zware neerslag</a:t>
            </a:r>
          </a:p>
          <a:p>
            <a:r>
              <a:rPr lang="nl-NL" b="1" dirty="0">
                <a:latin typeface="Microsoft Tai Le"/>
                <a:cs typeface="Calibri"/>
              </a:rPr>
              <a:t>Teveel toevoer vanaf </a:t>
            </a:r>
            <a:r>
              <a:rPr lang="nl-NL" b="1" dirty="0" err="1">
                <a:latin typeface="Microsoft Tai Le"/>
                <a:cs typeface="Calibri"/>
              </a:rPr>
              <a:t>Rijntje</a:t>
            </a:r>
            <a:r>
              <a:rPr lang="nl-NL" b="1" dirty="0">
                <a:latin typeface="Microsoft Tai Le"/>
                <a:cs typeface="Calibri"/>
              </a:rPr>
              <a:t>?</a:t>
            </a:r>
          </a:p>
        </p:txBody>
      </p:sp>
      <p:pic>
        <p:nvPicPr>
          <p:cNvPr id="7" name="Afbeelding 7">
            <a:extLst>
              <a:ext uri="{FF2B5EF4-FFF2-40B4-BE49-F238E27FC236}">
                <a16:creationId xmlns:a16="http://schemas.microsoft.com/office/drawing/2014/main" id="{D27B3D6A-CD4A-64F1-22C6-914EF9E49E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4400" y="2432858"/>
            <a:ext cx="7465290" cy="4451465"/>
          </a:xfrm>
          <a:prstGeom prst="rect">
            <a:avLst/>
          </a:prstGeom>
          <a:ln>
            <a:solidFill>
              <a:schemeClr val="tx1"/>
            </a:solidFill>
          </a:ln>
        </p:spPr>
      </p:pic>
      <p:sp>
        <p:nvSpPr>
          <p:cNvPr id="2" name="Pijl: rechts 1">
            <a:extLst>
              <a:ext uri="{FF2B5EF4-FFF2-40B4-BE49-F238E27FC236}">
                <a16:creationId xmlns:a16="http://schemas.microsoft.com/office/drawing/2014/main" id="{3E5490C1-5852-973E-8E98-7960058F53AF}"/>
              </a:ext>
            </a:extLst>
          </p:cNvPr>
          <p:cNvSpPr/>
          <p:nvPr/>
        </p:nvSpPr>
        <p:spPr>
          <a:xfrm rot="5400000">
            <a:off x="7656212" y="2536339"/>
            <a:ext cx="1601665" cy="4226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Pijl: rechts 2">
            <a:extLst>
              <a:ext uri="{FF2B5EF4-FFF2-40B4-BE49-F238E27FC236}">
                <a16:creationId xmlns:a16="http://schemas.microsoft.com/office/drawing/2014/main" id="{2B61EBED-A906-9991-0004-F446488A5D8F}"/>
              </a:ext>
            </a:extLst>
          </p:cNvPr>
          <p:cNvSpPr/>
          <p:nvPr/>
        </p:nvSpPr>
        <p:spPr>
          <a:xfrm rot="2553247">
            <a:off x="1336776" y="2612143"/>
            <a:ext cx="1355480" cy="35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986722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4F698-4839-F483-D562-18D39285DDAC}"/>
              </a:ext>
            </a:extLst>
          </p:cNvPr>
          <p:cNvSpPr>
            <a:spLocks noGrp="1"/>
          </p:cNvSpPr>
          <p:nvPr>
            <p:ph type="title"/>
          </p:nvPr>
        </p:nvSpPr>
        <p:spPr>
          <a:xfrm>
            <a:off x="838200" y="2928264"/>
            <a:ext cx="10515600" cy="1325563"/>
          </a:xfrm>
        </p:spPr>
        <p:txBody>
          <a:bodyPr/>
          <a:lstStyle/>
          <a:p>
            <a:pPr algn="ctr"/>
            <a:r>
              <a:rPr lang="en-NL" b="1">
                <a:latin typeface="Microsoft Tai Le"/>
                <a:cs typeface="Microsoft Tai Le"/>
              </a:rPr>
              <a:t>4. DE HOOFDVERDACHTEN</a:t>
            </a:r>
            <a:endParaRPr lang="en-NL" b="1">
              <a:latin typeface="Microsoft Tai Le" panose="020B0502040204020203" pitchFamily="34" charset="0"/>
              <a:cs typeface="Microsoft Tai Le" panose="020B0502040204020203" pitchFamily="34" charset="0"/>
            </a:endParaRPr>
          </a:p>
        </p:txBody>
      </p:sp>
      <p:sp>
        <p:nvSpPr>
          <p:cNvPr id="5" name="Slide Number Placeholder 4">
            <a:extLst>
              <a:ext uri="{FF2B5EF4-FFF2-40B4-BE49-F238E27FC236}">
                <a16:creationId xmlns:a16="http://schemas.microsoft.com/office/drawing/2014/main" id="{F0CBEE34-E509-327D-FE1A-68592985CC7D}"/>
              </a:ext>
            </a:extLst>
          </p:cNvPr>
          <p:cNvSpPr>
            <a:spLocks noGrp="1"/>
          </p:cNvSpPr>
          <p:nvPr>
            <p:ph type="sldNum" sz="quarter" idx="12"/>
          </p:nvPr>
        </p:nvSpPr>
        <p:spPr/>
        <p:txBody>
          <a:bodyPr/>
          <a:lstStyle/>
          <a:p>
            <a:fld id="{4CD814C8-F66B-4915-9FEC-D62A1DED085F}" type="slidenum">
              <a:rPr lang="de-DE" smtClean="0"/>
              <a:t>36</a:t>
            </a:fld>
            <a:endParaRPr lang="de-DE"/>
          </a:p>
        </p:txBody>
      </p:sp>
      <p:pic>
        <p:nvPicPr>
          <p:cNvPr id="6" name="Picture 5">
            <a:extLst>
              <a:ext uri="{FF2B5EF4-FFF2-40B4-BE49-F238E27FC236}">
                <a16:creationId xmlns:a16="http://schemas.microsoft.com/office/drawing/2014/main" id="{1FC4F58D-CA38-B318-6272-47BA3141A230}"/>
              </a:ext>
            </a:extLst>
          </p:cNvPr>
          <p:cNvPicPr>
            <a:picLocks noChangeAspect="1"/>
          </p:cNvPicPr>
          <p:nvPr/>
        </p:nvPicPr>
        <p:blipFill>
          <a:blip r:embed="rId2">
            <a:alphaModFix amt="30000"/>
          </a:blip>
          <a:stretch>
            <a:fillRect/>
          </a:stretch>
        </p:blipFill>
        <p:spPr>
          <a:xfrm>
            <a:off x="5359400" y="177799"/>
            <a:ext cx="6502400" cy="6502400"/>
          </a:xfrm>
          <a:prstGeom prst="rect">
            <a:avLst/>
          </a:prstGeom>
        </p:spPr>
      </p:pic>
    </p:spTree>
    <p:extLst>
      <p:ext uri="{BB962C8B-B14F-4D97-AF65-F5344CB8AC3E}">
        <p14:creationId xmlns:p14="http://schemas.microsoft.com/office/powerpoint/2010/main" val="32856799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1ED0E11D-C62E-86E6-2887-ED3388B10F5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32"/>
          <a:stretch/>
        </p:blipFill>
        <p:spPr>
          <a:xfrm>
            <a:off x="839270" y="1466140"/>
            <a:ext cx="10082402" cy="5073312"/>
          </a:xfrm>
          <a:prstGeom prst="rect">
            <a:avLst/>
          </a:prstGeom>
        </p:spPr>
      </p:pic>
      <p:sp>
        <p:nvSpPr>
          <p:cNvPr id="2" name="Titel 1">
            <a:extLst>
              <a:ext uri="{FF2B5EF4-FFF2-40B4-BE49-F238E27FC236}">
                <a16:creationId xmlns:a16="http://schemas.microsoft.com/office/drawing/2014/main" id="{3FDEF61F-F447-4386-C5BC-85DCE4E61D40}"/>
              </a:ext>
            </a:extLst>
          </p:cNvPr>
          <p:cNvSpPr>
            <a:spLocks noGrp="1"/>
          </p:cNvSpPr>
          <p:nvPr>
            <p:ph type="title"/>
          </p:nvPr>
        </p:nvSpPr>
        <p:spPr/>
        <p:txBody>
          <a:bodyPr>
            <a:normAutofit/>
          </a:bodyPr>
          <a:lstStyle/>
          <a:p>
            <a:r>
              <a:rPr lang="nl-NL" sz="6000" b="1">
                <a:latin typeface="Microsoft Tai Le"/>
                <a:ea typeface="Microsoft JhengHei"/>
                <a:cs typeface="Microsoft Tai Le"/>
              </a:rPr>
              <a:t>Fout aansluitingen &amp; </a:t>
            </a:r>
            <a:r>
              <a:rPr lang="nl-NL" sz="6000" b="1" err="1">
                <a:latin typeface="Microsoft Tai Le"/>
                <a:ea typeface="Microsoft JhengHei"/>
                <a:cs typeface="Microsoft Tai Le"/>
              </a:rPr>
              <a:t>Rijntje</a:t>
            </a:r>
            <a:endParaRPr lang="en-US" sz="6000">
              <a:latin typeface="Microsoft Tai Le"/>
              <a:cs typeface="Microsoft Tai Le"/>
            </a:endParaRPr>
          </a:p>
        </p:txBody>
      </p:sp>
      <p:sp>
        <p:nvSpPr>
          <p:cNvPr id="8" name="Slide Number Placeholder 7">
            <a:extLst>
              <a:ext uri="{FF2B5EF4-FFF2-40B4-BE49-F238E27FC236}">
                <a16:creationId xmlns:a16="http://schemas.microsoft.com/office/drawing/2014/main" id="{C1E3D19E-1B4D-AE6D-F6E6-12E806A385C3}"/>
              </a:ext>
            </a:extLst>
          </p:cNvPr>
          <p:cNvSpPr>
            <a:spLocks noGrp="1"/>
          </p:cNvSpPr>
          <p:nvPr>
            <p:ph type="sldNum" sz="quarter" idx="12"/>
          </p:nvPr>
        </p:nvSpPr>
        <p:spPr/>
        <p:txBody>
          <a:bodyPr/>
          <a:lstStyle/>
          <a:p>
            <a:fld id="{4CD814C8-F66B-4915-9FEC-D62A1DED085F}" type="slidenum">
              <a:rPr lang="de-DE" smtClean="0"/>
              <a:t>37</a:t>
            </a:fld>
            <a:endParaRPr lang="en-US"/>
          </a:p>
        </p:txBody>
      </p:sp>
      <p:sp>
        <p:nvSpPr>
          <p:cNvPr id="3" name="Rechthoek 2">
            <a:extLst>
              <a:ext uri="{FF2B5EF4-FFF2-40B4-BE49-F238E27FC236}">
                <a16:creationId xmlns:a16="http://schemas.microsoft.com/office/drawing/2014/main" id="{DACDBEA5-F133-713B-F1B9-42F6052351C0}"/>
              </a:ext>
            </a:extLst>
          </p:cNvPr>
          <p:cNvSpPr/>
          <p:nvPr/>
        </p:nvSpPr>
        <p:spPr>
          <a:xfrm>
            <a:off x="1185332" y="1464733"/>
            <a:ext cx="743185" cy="48918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AC1DBE86-93F1-DA2E-AAA4-A102CAF82559}"/>
              </a:ext>
            </a:extLst>
          </p:cNvPr>
          <p:cNvSpPr txBox="1"/>
          <p:nvPr/>
        </p:nvSpPr>
        <p:spPr>
          <a:xfrm>
            <a:off x="1391354" y="1686747"/>
            <a:ext cx="626533"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a:cs typeface="Calibri"/>
              </a:rPr>
              <a:t>-0.0</a:t>
            </a:r>
          </a:p>
          <a:p>
            <a:r>
              <a:rPr lang="nl-NL">
                <a:cs typeface="Calibri"/>
              </a:rPr>
              <a:t>-0.1</a:t>
            </a:r>
          </a:p>
          <a:p>
            <a:r>
              <a:rPr lang="nl-NL">
                <a:cs typeface="Calibri"/>
              </a:rPr>
              <a:t>-0.2</a:t>
            </a:r>
          </a:p>
          <a:p>
            <a:r>
              <a:rPr lang="nl-NL">
                <a:cs typeface="Calibri"/>
              </a:rPr>
              <a:t>-0.3</a:t>
            </a:r>
          </a:p>
          <a:p>
            <a:r>
              <a:rPr lang="nl-NL">
                <a:cs typeface="Calibri"/>
              </a:rPr>
              <a:t>-0.4</a:t>
            </a:r>
          </a:p>
          <a:p>
            <a:r>
              <a:rPr lang="nl-NL">
                <a:cs typeface="Calibri"/>
              </a:rPr>
              <a:t>-0.5</a:t>
            </a:r>
          </a:p>
          <a:p>
            <a:r>
              <a:rPr lang="nl-NL">
                <a:cs typeface="Calibri"/>
              </a:rPr>
              <a:t>-0.6</a:t>
            </a:r>
          </a:p>
          <a:p>
            <a:r>
              <a:rPr lang="nl-NL">
                <a:cs typeface="Calibri"/>
              </a:rPr>
              <a:t>-0.7</a:t>
            </a:r>
          </a:p>
          <a:p>
            <a:r>
              <a:rPr lang="nl-NL">
                <a:cs typeface="Calibri"/>
              </a:rPr>
              <a:t>-0.8</a:t>
            </a:r>
          </a:p>
          <a:p>
            <a:r>
              <a:rPr lang="nl-NL">
                <a:cs typeface="Calibri"/>
              </a:rPr>
              <a:t>-0.9</a:t>
            </a:r>
          </a:p>
          <a:p>
            <a:r>
              <a:rPr lang="nl-NL">
                <a:cs typeface="Calibri"/>
              </a:rPr>
              <a:t>-1.0</a:t>
            </a:r>
          </a:p>
          <a:p>
            <a:r>
              <a:rPr lang="nl-NL">
                <a:cs typeface="Calibri"/>
              </a:rPr>
              <a:t>-1.1</a:t>
            </a:r>
          </a:p>
          <a:p>
            <a:r>
              <a:rPr lang="nl-NL">
                <a:cs typeface="Calibri"/>
              </a:rPr>
              <a:t>-1.2</a:t>
            </a:r>
          </a:p>
          <a:p>
            <a:r>
              <a:rPr lang="nl-NL">
                <a:cs typeface="Calibri"/>
              </a:rPr>
              <a:t>-1.3</a:t>
            </a:r>
          </a:p>
          <a:p>
            <a:r>
              <a:rPr lang="nl-NL">
                <a:cs typeface="Calibri"/>
              </a:rPr>
              <a:t>-1.4</a:t>
            </a:r>
          </a:p>
          <a:p>
            <a:r>
              <a:rPr lang="nl-NL">
                <a:cs typeface="Calibri"/>
              </a:rPr>
              <a:t>-1.5</a:t>
            </a:r>
          </a:p>
          <a:p>
            <a:r>
              <a:rPr lang="nl-NL">
                <a:cs typeface="Calibri"/>
              </a:rPr>
              <a:t>-1.6</a:t>
            </a:r>
          </a:p>
        </p:txBody>
      </p:sp>
      <p:sp>
        <p:nvSpPr>
          <p:cNvPr id="6" name="Rechthoek 5">
            <a:extLst>
              <a:ext uri="{FF2B5EF4-FFF2-40B4-BE49-F238E27FC236}">
                <a16:creationId xmlns:a16="http://schemas.microsoft.com/office/drawing/2014/main" id="{758EEE05-3262-96F7-2CE3-CA0437D6D54F}"/>
              </a:ext>
            </a:extLst>
          </p:cNvPr>
          <p:cNvSpPr/>
          <p:nvPr/>
        </p:nvSpPr>
        <p:spPr>
          <a:xfrm>
            <a:off x="10324462" y="1466892"/>
            <a:ext cx="743185" cy="50621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2" descr="Zakenman die naar de zijkant wijst">
            <a:extLst>
              <a:ext uri="{FF2B5EF4-FFF2-40B4-BE49-F238E27FC236}">
                <a16:creationId xmlns:a16="http://schemas.microsoft.com/office/drawing/2014/main" id="{43EF60B8-5BA4-C26A-9760-3C279954711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51247" y="3149599"/>
            <a:ext cx="1382023" cy="3051762"/>
          </a:xfrm>
          <a:prstGeom prst="rect">
            <a:avLst/>
          </a:prstGeom>
        </p:spPr>
      </p:pic>
      <p:pic>
        <p:nvPicPr>
          <p:cNvPr id="7" name="Afbeelding 8" descr="Afbeelding met parkeren, meter, steen, gat&#10;&#10;Automatisch gegenereerde beschrijving">
            <a:extLst>
              <a:ext uri="{FF2B5EF4-FFF2-40B4-BE49-F238E27FC236}">
                <a16:creationId xmlns:a16="http://schemas.microsoft.com/office/drawing/2014/main" id="{686FDB19-9FBD-F2AE-1659-AF88FA08E33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28992" y="1900537"/>
            <a:ext cx="1369719" cy="1796334"/>
          </a:xfrm>
          <a:prstGeom prst="rect">
            <a:avLst/>
          </a:prstGeom>
        </p:spPr>
      </p:pic>
      <p:pic>
        <p:nvPicPr>
          <p:cNvPr id="13" name="Afbeelding 13" descr="Oude vrouw duimen omlaag">
            <a:extLst>
              <a:ext uri="{FF2B5EF4-FFF2-40B4-BE49-F238E27FC236}">
                <a16:creationId xmlns:a16="http://schemas.microsoft.com/office/drawing/2014/main" id="{A02065E3-F99E-348A-2A64-01AFF37FF81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31734" y="3243674"/>
            <a:ext cx="1278308" cy="2957691"/>
          </a:xfrm>
          <a:prstGeom prst="rect">
            <a:avLst/>
          </a:prstGeom>
        </p:spPr>
      </p:pic>
      <p:pic>
        <p:nvPicPr>
          <p:cNvPr id="10" name="Afbeelding 10" descr="Afbeelding met metaal, steen&#10;&#10;Automatisch gegenereerde beschrijving">
            <a:extLst>
              <a:ext uri="{FF2B5EF4-FFF2-40B4-BE49-F238E27FC236}">
                <a16:creationId xmlns:a16="http://schemas.microsoft.com/office/drawing/2014/main" id="{BF710C06-ADEE-3B51-87EE-4FC493653BA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67215" y="1815871"/>
            <a:ext cx="1482608" cy="1965668"/>
          </a:xfrm>
          <a:prstGeom prst="rect">
            <a:avLst/>
          </a:prstGeom>
        </p:spPr>
      </p:pic>
      <p:pic>
        <p:nvPicPr>
          <p:cNvPr id="14" name="Afbeelding 14" descr="Zakenman in rolstoel met telefoon">
            <a:extLst>
              <a:ext uri="{FF2B5EF4-FFF2-40B4-BE49-F238E27FC236}">
                <a16:creationId xmlns:a16="http://schemas.microsoft.com/office/drawing/2014/main" id="{8BF97BC7-03AA-BAC3-2D99-6DD633C5870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560272" y="4052710"/>
            <a:ext cx="1289750" cy="2148652"/>
          </a:xfrm>
          <a:prstGeom prst="rect">
            <a:avLst/>
          </a:prstGeom>
        </p:spPr>
      </p:pic>
      <p:pic>
        <p:nvPicPr>
          <p:cNvPr id="11" name="Afbeelding 11" descr="Afbeelding met steen, beton, vies, cement&#10;&#10;Automatisch gegenereerde beschrijving">
            <a:extLst>
              <a:ext uri="{FF2B5EF4-FFF2-40B4-BE49-F238E27FC236}">
                <a16:creationId xmlns:a16="http://schemas.microsoft.com/office/drawing/2014/main" id="{524A37C0-F4D4-D910-0985-5B36D7935E8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374473" y="2455574"/>
            <a:ext cx="1567275" cy="2087964"/>
          </a:xfrm>
          <a:prstGeom prst="rect">
            <a:avLst/>
          </a:prstGeom>
        </p:spPr>
      </p:pic>
      <p:pic>
        <p:nvPicPr>
          <p:cNvPr id="15" name="Afbeelding 15" descr="Traditionele man gebruikt tablet">
            <a:extLst>
              <a:ext uri="{FF2B5EF4-FFF2-40B4-BE49-F238E27FC236}">
                <a16:creationId xmlns:a16="http://schemas.microsoft.com/office/drawing/2014/main" id="{FEB9314E-9B15-BE92-FF4E-09283DBB667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603743" y="3403601"/>
            <a:ext cx="801996" cy="2797762"/>
          </a:xfrm>
          <a:prstGeom prst="rect">
            <a:avLst/>
          </a:prstGeom>
        </p:spPr>
      </p:pic>
      <p:pic>
        <p:nvPicPr>
          <p:cNvPr id="9" name="Afbeelding 9" descr="Afbeelding met steen, cement&#10;&#10;Automatisch gegenereerde beschrijving">
            <a:extLst>
              <a:ext uri="{FF2B5EF4-FFF2-40B4-BE49-F238E27FC236}">
                <a16:creationId xmlns:a16="http://schemas.microsoft.com/office/drawing/2014/main" id="{9111D0F0-027B-0309-FE93-6C4AA1E6D46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329288" y="2201574"/>
            <a:ext cx="1313275" cy="1749297"/>
          </a:xfrm>
          <a:prstGeom prst="rect">
            <a:avLst/>
          </a:prstGeom>
        </p:spPr>
      </p:pic>
      <p:sp>
        <p:nvSpPr>
          <p:cNvPr id="16" name="Rechthoek 15">
            <a:extLst>
              <a:ext uri="{FF2B5EF4-FFF2-40B4-BE49-F238E27FC236}">
                <a16:creationId xmlns:a16="http://schemas.microsoft.com/office/drawing/2014/main" id="{59DF273E-B359-D248-6831-47FF7D6F8147}"/>
              </a:ext>
            </a:extLst>
          </p:cNvPr>
          <p:cNvSpPr/>
          <p:nvPr/>
        </p:nvSpPr>
        <p:spPr>
          <a:xfrm rot="-720000">
            <a:off x="2207454" y="2581681"/>
            <a:ext cx="1683925" cy="31985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C8ABEB50-D2FD-5F26-AB35-63185C44D87C}"/>
              </a:ext>
            </a:extLst>
          </p:cNvPr>
          <p:cNvSpPr/>
          <p:nvPr/>
        </p:nvSpPr>
        <p:spPr>
          <a:xfrm rot="780000">
            <a:off x="4145380" y="2751014"/>
            <a:ext cx="1683925" cy="31985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79092833-335A-3439-C0AE-EEC06ABBD945}"/>
              </a:ext>
            </a:extLst>
          </p:cNvPr>
          <p:cNvSpPr/>
          <p:nvPr/>
        </p:nvSpPr>
        <p:spPr>
          <a:xfrm rot="180000">
            <a:off x="6102218" y="2756683"/>
            <a:ext cx="1900295" cy="31044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04D8ED35-7F51-D391-A0FB-509C22FAEFEB}"/>
              </a:ext>
            </a:extLst>
          </p:cNvPr>
          <p:cNvSpPr/>
          <p:nvPr/>
        </p:nvSpPr>
        <p:spPr>
          <a:xfrm rot="-720000">
            <a:off x="8081171" y="3287435"/>
            <a:ext cx="2135480" cy="3292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700221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20CF70-4589-5875-33F2-BCFC272AAD73}"/>
              </a:ext>
            </a:extLst>
          </p:cNvPr>
          <p:cNvSpPr>
            <a:spLocks noGrp="1"/>
          </p:cNvSpPr>
          <p:nvPr>
            <p:ph type="title"/>
          </p:nvPr>
        </p:nvSpPr>
        <p:spPr/>
        <p:txBody>
          <a:bodyPr>
            <a:normAutofit/>
          </a:bodyPr>
          <a:lstStyle/>
          <a:p>
            <a:r>
              <a:rPr lang="nl-NL" sz="6000" b="1">
                <a:latin typeface="Microsoft Tai Le" panose="020B0502040204020203" pitchFamily="34" charset="0"/>
                <a:cs typeface="Microsoft Tai Le" panose="020B0502040204020203" pitchFamily="34" charset="0"/>
              </a:rPr>
              <a:t>Veldonderzoek</a:t>
            </a:r>
          </a:p>
        </p:txBody>
      </p:sp>
      <p:sp>
        <p:nvSpPr>
          <p:cNvPr id="3" name="Tijdelijke aanduiding voor inhoud 2">
            <a:extLst>
              <a:ext uri="{FF2B5EF4-FFF2-40B4-BE49-F238E27FC236}">
                <a16:creationId xmlns:a16="http://schemas.microsoft.com/office/drawing/2014/main" id="{6B1B137A-C428-8127-C106-EE1D0A351AF9}"/>
              </a:ext>
            </a:extLst>
          </p:cNvPr>
          <p:cNvSpPr>
            <a:spLocks noGrp="1"/>
          </p:cNvSpPr>
          <p:nvPr>
            <p:ph idx="1"/>
          </p:nvPr>
        </p:nvSpPr>
        <p:spPr>
          <a:xfrm>
            <a:off x="838200" y="1825625"/>
            <a:ext cx="6062663" cy="4351338"/>
          </a:xfrm>
        </p:spPr>
        <p:txBody>
          <a:bodyPr vert="horz" lIns="91440" tIns="45720" rIns="91440" bIns="45720" rtlCol="0" anchor="t">
            <a:normAutofit fontScale="85000" lnSpcReduction="10000"/>
          </a:bodyPr>
          <a:lstStyle/>
          <a:p>
            <a:pPr>
              <a:lnSpc>
                <a:spcPct val="150000"/>
              </a:lnSpc>
            </a:pPr>
            <a:r>
              <a:rPr lang="nl-NL" dirty="0">
                <a:latin typeface="Microsoft Tai Le" panose="020B0502040204020203" pitchFamily="34" charset="0"/>
                <a:cs typeface="Microsoft Tai Le" panose="020B0502040204020203" pitchFamily="34" charset="0"/>
              </a:rPr>
              <a:t>Veel neerslag op 10 maart 2023</a:t>
            </a:r>
          </a:p>
          <a:p>
            <a:pPr>
              <a:lnSpc>
                <a:spcPct val="150000"/>
              </a:lnSpc>
            </a:pPr>
            <a:r>
              <a:rPr lang="nl-NL" dirty="0">
                <a:latin typeface="Microsoft Tai Le" panose="020B0502040204020203" pitchFamily="34" charset="0"/>
                <a:cs typeface="Microsoft Tai Le" panose="020B0502040204020203" pitchFamily="34" charset="0"/>
              </a:rPr>
              <a:t>Vooraf een aantal strategische putten opgezocht die een indicatie gaven vanaf waar er regenwater het DWA in stroomt</a:t>
            </a:r>
          </a:p>
          <a:p>
            <a:pPr>
              <a:lnSpc>
                <a:spcPct val="150000"/>
              </a:lnSpc>
            </a:pPr>
            <a:r>
              <a:rPr lang="nl-NL" dirty="0">
                <a:latin typeface="Microsoft Tai Le" panose="020B0502040204020203" pitchFamily="34" charset="0"/>
                <a:cs typeface="Microsoft Tai Le" panose="020B0502040204020203" pitchFamily="34" charset="0"/>
              </a:rPr>
              <a:t>Bij foutaansluitingen verwachten we bovengemiddelde stromingen bij deze putten (DWA)</a:t>
            </a:r>
          </a:p>
          <a:p>
            <a:endParaRPr lang="nl-NL" dirty="0">
              <a:latin typeface="Microsoft Tai Le" panose="020B0502040204020203" pitchFamily="34" charset="0"/>
              <a:cs typeface="Microsoft Tai Le" panose="020B0502040204020203" pitchFamily="34" charset="0"/>
            </a:endParaRPr>
          </a:p>
        </p:txBody>
      </p:sp>
      <p:sp>
        <p:nvSpPr>
          <p:cNvPr id="5" name="Tijdelijke aanduiding voor dianummer 4">
            <a:extLst>
              <a:ext uri="{FF2B5EF4-FFF2-40B4-BE49-F238E27FC236}">
                <a16:creationId xmlns:a16="http://schemas.microsoft.com/office/drawing/2014/main" id="{5E41BDDC-44CF-9EDC-76CC-041B7735996D}"/>
              </a:ext>
            </a:extLst>
          </p:cNvPr>
          <p:cNvSpPr>
            <a:spLocks noGrp="1"/>
          </p:cNvSpPr>
          <p:nvPr>
            <p:ph type="sldNum" sz="quarter" idx="12"/>
          </p:nvPr>
        </p:nvSpPr>
        <p:spPr/>
        <p:txBody>
          <a:bodyPr/>
          <a:lstStyle/>
          <a:p>
            <a:fld id="{4CD814C8-F66B-4915-9FEC-D62A1DED085F}" type="slidenum">
              <a:rPr lang="de-DE" smtClean="0"/>
              <a:t>38</a:t>
            </a:fld>
            <a:endParaRPr lang="de-DE"/>
          </a:p>
        </p:txBody>
      </p:sp>
      <p:pic>
        <p:nvPicPr>
          <p:cNvPr id="8" name="Picture 7">
            <a:extLst>
              <a:ext uri="{FF2B5EF4-FFF2-40B4-BE49-F238E27FC236}">
                <a16:creationId xmlns:a16="http://schemas.microsoft.com/office/drawing/2014/main" id="{76E73777-DB58-F512-BA24-FA8FCA90456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85"/>
          <a:stretch/>
        </p:blipFill>
        <p:spPr>
          <a:xfrm rot="5400000">
            <a:off x="5777979" y="1663179"/>
            <a:ext cx="6884441" cy="3505201"/>
          </a:xfrm>
          <a:prstGeom prst="rect">
            <a:avLst/>
          </a:prstGeom>
        </p:spPr>
      </p:pic>
      <p:pic>
        <p:nvPicPr>
          <p:cNvPr id="10" name="Picture 9">
            <a:extLst>
              <a:ext uri="{FF2B5EF4-FFF2-40B4-BE49-F238E27FC236}">
                <a16:creationId xmlns:a16="http://schemas.microsoft.com/office/drawing/2014/main" id="{F12BE547-D331-2096-9446-1F313EFB4A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50200" y="-26441"/>
            <a:ext cx="2760662" cy="2760662"/>
          </a:xfrm>
          <a:prstGeom prst="rect">
            <a:avLst/>
          </a:prstGeom>
        </p:spPr>
      </p:pic>
    </p:spTree>
    <p:extLst>
      <p:ext uri="{BB962C8B-B14F-4D97-AF65-F5344CB8AC3E}">
        <p14:creationId xmlns:p14="http://schemas.microsoft.com/office/powerpoint/2010/main" val="39143549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Slide Number Placeholder 4">
            <a:extLst>
              <a:ext uri="{FF2B5EF4-FFF2-40B4-BE49-F238E27FC236}">
                <a16:creationId xmlns:a16="http://schemas.microsoft.com/office/drawing/2014/main" id="{D625E35C-37FD-9E7B-7583-41AAFB532568}"/>
              </a:ext>
            </a:extLst>
          </p:cNvPr>
          <p:cNvSpPr>
            <a:spLocks noGrp="1"/>
          </p:cNvSpPr>
          <p:nvPr>
            <p:ph type="sldNum" sz="quarter" idx="12"/>
          </p:nvPr>
        </p:nvSpPr>
        <p:spPr>
          <a:xfrm>
            <a:off x="10772274" y="6356350"/>
            <a:ext cx="581526" cy="365125"/>
          </a:xfrm>
        </p:spPr>
        <p:txBody>
          <a:bodyPr vert="horz" lIns="91440" tIns="45720" rIns="91440" bIns="45720" rtlCol="0" anchor="ctr">
            <a:normAutofit/>
          </a:bodyPr>
          <a:lstStyle/>
          <a:p>
            <a:pPr>
              <a:spcAft>
                <a:spcPts val="600"/>
              </a:spcAft>
            </a:pPr>
            <a:fld id="{4CD814C8-F66B-4915-9FEC-D62A1DED085F}" type="slidenum">
              <a:rPr lang="en-US">
                <a:solidFill>
                  <a:srgbClr val="FFFFFF"/>
                </a:solidFill>
              </a:rPr>
              <a:pPr>
                <a:spcAft>
                  <a:spcPts val="600"/>
                </a:spcAft>
              </a:pPr>
              <a:t>39</a:t>
            </a:fld>
            <a:endParaRPr lang="en-US">
              <a:solidFill>
                <a:srgbClr val="FFFFFF"/>
              </a:solidFill>
            </a:endParaRPr>
          </a:p>
        </p:txBody>
      </p:sp>
      <p:pic>
        <p:nvPicPr>
          <p:cNvPr id="6" name="Picture 5">
            <a:extLst>
              <a:ext uri="{FF2B5EF4-FFF2-40B4-BE49-F238E27FC236}">
                <a16:creationId xmlns:a16="http://schemas.microsoft.com/office/drawing/2014/main" id="{41BA2BD7-E667-EFB7-E2A2-3404D56E10D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1931194" y="1840706"/>
            <a:ext cx="6858000" cy="3176588"/>
          </a:xfrm>
          <a:prstGeom prst="rect">
            <a:avLst/>
          </a:prstGeom>
        </p:spPr>
      </p:pic>
      <p:pic>
        <p:nvPicPr>
          <p:cNvPr id="8" name="Picture 7">
            <a:extLst>
              <a:ext uri="{FF2B5EF4-FFF2-40B4-BE49-F238E27FC236}">
                <a16:creationId xmlns:a16="http://schemas.microsoft.com/office/drawing/2014/main" id="{D75C77BA-7AC9-E7FE-BC6A-B2EB70AAE0A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1388268" y="1840706"/>
            <a:ext cx="6858000" cy="3176588"/>
          </a:xfrm>
          <a:prstGeom prst="rect">
            <a:avLst/>
          </a:prstGeom>
        </p:spPr>
      </p:pic>
      <p:pic>
        <p:nvPicPr>
          <p:cNvPr id="11" name="Picture 10">
            <a:extLst>
              <a:ext uri="{FF2B5EF4-FFF2-40B4-BE49-F238E27FC236}">
                <a16:creationId xmlns:a16="http://schemas.microsoft.com/office/drawing/2014/main" id="{A7C1516F-C727-6616-3C35-7A7F1E77CB4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551647">
            <a:off x="7451899" y="4131438"/>
            <a:ext cx="3176588" cy="238244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Picture 12">
            <a:extLst>
              <a:ext uri="{FF2B5EF4-FFF2-40B4-BE49-F238E27FC236}">
                <a16:creationId xmlns:a16="http://schemas.microsoft.com/office/drawing/2014/main" id="{2DE27C7B-CF40-90A2-E141-CB2F56D153A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22530" y="2194939"/>
            <a:ext cx="3176588" cy="238244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Picture 15">
            <a:extLst>
              <a:ext uri="{FF2B5EF4-FFF2-40B4-BE49-F238E27FC236}">
                <a16:creationId xmlns:a16="http://schemas.microsoft.com/office/drawing/2014/main" id="{FDA6F8FB-960C-E479-B328-5C6DDFF5C02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9650755">
            <a:off x="7583527" y="208031"/>
            <a:ext cx="3176588" cy="238244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512322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4F698-4839-F483-D562-18D39285DDAC}"/>
              </a:ext>
            </a:extLst>
          </p:cNvPr>
          <p:cNvSpPr>
            <a:spLocks noGrp="1"/>
          </p:cNvSpPr>
          <p:nvPr>
            <p:ph type="title"/>
          </p:nvPr>
        </p:nvSpPr>
        <p:spPr>
          <a:xfrm>
            <a:off x="838200" y="2928264"/>
            <a:ext cx="10515600" cy="1325563"/>
          </a:xfrm>
        </p:spPr>
        <p:txBody>
          <a:bodyPr>
            <a:normAutofit fontScale="90000"/>
          </a:bodyPr>
          <a:lstStyle/>
          <a:p>
            <a:pPr algn="ctr"/>
            <a:r>
              <a:rPr lang="en-NL" sz="5400" b="1" dirty="0">
                <a:latin typeface="Microsoft Tai Le" panose="020B0502040204020203" pitchFamily="34" charset="0"/>
                <a:cs typeface="Microsoft Tai Le" panose="020B0502040204020203" pitchFamily="34" charset="0"/>
              </a:rPr>
              <a:t>1. WELK WATER HOORT </a:t>
            </a:r>
            <a:br>
              <a:rPr lang="en-NL" sz="5400" b="1" dirty="0">
                <a:latin typeface="Microsoft Tai Le" panose="020B0502040204020203" pitchFamily="34" charset="0"/>
                <a:cs typeface="Microsoft Tai Le" panose="020B0502040204020203" pitchFamily="34" charset="0"/>
              </a:rPr>
            </a:br>
            <a:r>
              <a:rPr lang="en-NL" sz="5400" b="1" dirty="0">
                <a:latin typeface="Microsoft Tai Le" panose="020B0502040204020203" pitchFamily="34" charset="0"/>
                <a:cs typeface="Microsoft Tai Le" panose="020B0502040204020203" pitchFamily="34" charset="0"/>
              </a:rPr>
              <a:t>NIET IN HET RIOOL?</a:t>
            </a:r>
          </a:p>
        </p:txBody>
      </p:sp>
      <p:sp>
        <p:nvSpPr>
          <p:cNvPr id="5" name="Slide Number Placeholder 4">
            <a:extLst>
              <a:ext uri="{FF2B5EF4-FFF2-40B4-BE49-F238E27FC236}">
                <a16:creationId xmlns:a16="http://schemas.microsoft.com/office/drawing/2014/main" id="{F0CBEE34-E509-327D-FE1A-68592985CC7D}"/>
              </a:ext>
            </a:extLst>
          </p:cNvPr>
          <p:cNvSpPr>
            <a:spLocks noGrp="1"/>
          </p:cNvSpPr>
          <p:nvPr>
            <p:ph type="sldNum" sz="quarter" idx="12"/>
          </p:nvPr>
        </p:nvSpPr>
        <p:spPr/>
        <p:txBody>
          <a:bodyPr/>
          <a:lstStyle/>
          <a:p>
            <a:fld id="{4CD814C8-F66B-4915-9FEC-D62A1DED085F}" type="slidenum">
              <a:rPr lang="de-DE" smtClean="0"/>
              <a:t>4</a:t>
            </a:fld>
            <a:endParaRPr lang="de-DE"/>
          </a:p>
        </p:txBody>
      </p:sp>
      <p:pic>
        <p:nvPicPr>
          <p:cNvPr id="3" name="Picture 2">
            <a:extLst>
              <a:ext uri="{FF2B5EF4-FFF2-40B4-BE49-F238E27FC236}">
                <a16:creationId xmlns:a16="http://schemas.microsoft.com/office/drawing/2014/main" id="{2F2B369B-A0A9-7E86-23C7-965C5B1B634F}"/>
              </a:ext>
            </a:extLst>
          </p:cNvPr>
          <p:cNvPicPr>
            <a:picLocks noChangeAspect="1"/>
          </p:cNvPicPr>
          <p:nvPr/>
        </p:nvPicPr>
        <p:blipFill>
          <a:blip r:embed="rId2">
            <a:alphaModFix amt="24000"/>
          </a:blip>
          <a:stretch>
            <a:fillRect/>
          </a:stretch>
        </p:blipFill>
        <p:spPr>
          <a:xfrm>
            <a:off x="0" y="655668"/>
            <a:ext cx="6502400" cy="6502400"/>
          </a:xfrm>
          <a:prstGeom prst="rect">
            <a:avLst/>
          </a:prstGeom>
        </p:spPr>
      </p:pic>
    </p:spTree>
    <p:extLst>
      <p:ext uri="{BB962C8B-B14F-4D97-AF65-F5344CB8AC3E}">
        <p14:creationId xmlns:p14="http://schemas.microsoft.com/office/powerpoint/2010/main" val="1725646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45F0B4F-4801-C468-04D3-F96604B4870F}"/>
              </a:ext>
            </a:extLst>
          </p:cNvPr>
          <p:cNvSpPr>
            <a:spLocks noGrp="1"/>
          </p:cNvSpPr>
          <p:nvPr>
            <p:ph idx="1"/>
          </p:nvPr>
        </p:nvSpPr>
        <p:spPr/>
        <p:txBody>
          <a:bodyPr vert="horz" lIns="91440" tIns="45720" rIns="91440" bIns="45720" rtlCol="0" anchor="t">
            <a:normAutofit/>
          </a:bodyPr>
          <a:lstStyle/>
          <a:p>
            <a:pPr marL="457200" indent="-457200"/>
            <a:r>
              <a:rPr lang="nl-NL">
                <a:latin typeface="Microsoft Tai Le" panose="020B0502040204020203" pitchFamily="34" charset="0"/>
                <a:cs typeface="Microsoft Tai Le" panose="020B0502040204020203" pitchFamily="34" charset="0"/>
              </a:rPr>
              <a:t>DWA bij </a:t>
            </a:r>
            <a:r>
              <a:rPr lang="nl-NL" err="1">
                <a:latin typeface="Microsoft Tai Le" panose="020B0502040204020203" pitchFamily="34" charset="0"/>
                <a:cs typeface="Microsoft Tai Le" panose="020B0502040204020203" pitchFamily="34" charset="0"/>
              </a:rPr>
              <a:t>Abstwoudsebrug</a:t>
            </a:r>
            <a:endParaRPr lang="nl-NL">
              <a:latin typeface="Microsoft Tai Le" panose="020B0502040204020203" pitchFamily="34" charset="0"/>
              <a:cs typeface="Microsoft Tai Le" panose="020B0502040204020203" pitchFamily="34" charset="0"/>
            </a:endParaRPr>
          </a:p>
          <a:p>
            <a:pPr marL="457200" indent="-457200"/>
            <a:r>
              <a:rPr lang="nl-NL">
                <a:latin typeface="Microsoft Tai Le" panose="020B0502040204020203" pitchFamily="34" charset="0"/>
                <a:cs typeface="Microsoft Tai Le" panose="020B0502040204020203" pitchFamily="34" charset="0"/>
              </a:rPr>
              <a:t>Kleine stroming te zien</a:t>
            </a:r>
          </a:p>
        </p:txBody>
      </p:sp>
      <p:sp>
        <p:nvSpPr>
          <p:cNvPr id="5" name="Tijdelijke aanduiding voor dianummer 4">
            <a:extLst>
              <a:ext uri="{FF2B5EF4-FFF2-40B4-BE49-F238E27FC236}">
                <a16:creationId xmlns:a16="http://schemas.microsoft.com/office/drawing/2014/main" id="{F0498B1D-298A-2B33-BB05-9F040D83D03B}"/>
              </a:ext>
            </a:extLst>
          </p:cNvPr>
          <p:cNvSpPr>
            <a:spLocks noGrp="1"/>
          </p:cNvSpPr>
          <p:nvPr>
            <p:ph type="sldNum" sz="quarter" idx="12"/>
          </p:nvPr>
        </p:nvSpPr>
        <p:spPr/>
        <p:txBody>
          <a:bodyPr/>
          <a:lstStyle/>
          <a:p>
            <a:fld id="{4CD814C8-F66B-4915-9FEC-D62A1DED085F}" type="slidenum">
              <a:rPr lang="de-DE" smtClean="0"/>
              <a:t>40</a:t>
            </a:fld>
            <a:endParaRPr lang="de-DE"/>
          </a:p>
        </p:txBody>
      </p:sp>
      <p:sp>
        <p:nvSpPr>
          <p:cNvPr id="7" name="Titel 1">
            <a:extLst>
              <a:ext uri="{FF2B5EF4-FFF2-40B4-BE49-F238E27FC236}">
                <a16:creationId xmlns:a16="http://schemas.microsoft.com/office/drawing/2014/main" id="{9B7CFCC2-C57F-A0F4-827C-8D4D7173537C}"/>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6000" b="1">
                <a:latin typeface="Microsoft Tai Le" panose="020B0502040204020203" pitchFamily="34" charset="0"/>
                <a:cs typeface="Microsoft Tai Le" panose="020B0502040204020203" pitchFamily="34" charset="0"/>
              </a:rPr>
              <a:t>Put 1 </a:t>
            </a:r>
          </a:p>
        </p:txBody>
      </p:sp>
      <p:pic>
        <p:nvPicPr>
          <p:cNvPr id="4" name="Picture 3">
            <a:extLst>
              <a:ext uri="{FF2B5EF4-FFF2-40B4-BE49-F238E27FC236}">
                <a16:creationId xmlns:a16="http://schemas.microsoft.com/office/drawing/2014/main" id="{37F53C20-3CB2-1218-6BF9-FDF5024778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6412111" y="1336476"/>
            <a:ext cx="5243512" cy="393263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Afbeelding 5" descr="Afbeelding met tekst, stroomkring, elektronica&#10;&#10;Automatisch gegenereerde beschrijving">
            <a:extLst>
              <a:ext uri="{FF2B5EF4-FFF2-40B4-BE49-F238E27FC236}">
                <a16:creationId xmlns:a16="http://schemas.microsoft.com/office/drawing/2014/main" id="{4935503E-C6E2-5B9F-9C2D-32B99D094B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0600" y="3314700"/>
            <a:ext cx="5341620" cy="3092038"/>
          </a:xfrm>
          <a:prstGeom prst="rect">
            <a:avLst/>
          </a:prstGeom>
        </p:spPr>
      </p:pic>
      <p:cxnSp>
        <p:nvCxnSpPr>
          <p:cNvPr id="9" name="Rechte verbindingslijn 8">
            <a:extLst>
              <a:ext uri="{FF2B5EF4-FFF2-40B4-BE49-F238E27FC236}">
                <a16:creationId xmlns:a16="http://schemas.microsoft.com/office/drawing/2014/main" id="{749A73A5-CF03-03C3-4906-52D065D7D717}"/>
              </a:ext>
            </a:extLst>
          </p:cNvPr>
          <p:cNvCxnSpPr>
            <a:cxnSpLocks/>
          </p:cNvCxnSpPr>
          <p:nvPr/>
        </p:nvCxnSpPr>
        <p:spPr>
          <a:xfrm flipV="1">
            <a:off x="3529013" y="857250"/>
            <a:ext cx="3146107" cy="4424363"/>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Rechte verbindingslijn 10">
            <a:extLst>
              <a:ext uri="{FF2B5EF4-FFF2-40B4-BE49-F238E27FC236}">
                <a16:creationId xmlns:a16="http://schemas.microsoft.com/office/drawing/2014/main" id="{EB5A2F97-8942-045F-480E-49D1F8400C04}"/>
              </a:ext>
            </a:extLst>
          </p:cNvPr>
          <p:cNvCxnSpPr>
            <a:cxnSpLocks/>
          </p:cNvCxnSpPr>
          <p:nvPr/>
        </p:nvCxnSpPr>
        <p:spPr>
          <a:xfrm>
            <a:off x="3564082" y="5403273"/>
            <a:ext cx="3704936" cy="77369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9623603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st, elektronica, stroomkring&#10;&#10;Automatisch gegenereerde beschrijving">
            <a:extLst>
              <a:ext uri="{FF2B5EF4-FFF2-40B4-BE49-F238E27FC236}">
                <a16:creationId xmlns:a16="http://schemas.microsoft.com/office/drawing/2014/main" id="{8D5EADFA-8E28-C7DC-BD3E-CE7F12D9E6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75166" y="3746500"/>
            <a:ext cx="5250947" cy="2878583"/>
          </a:xfrm>
          <a:prstGeom prst="rect">
            <a:avLst/>
          </a:prstGeom>
        </p:spPr>
      </p:pic>
      <p:sp>
        <p:nvSpPr>
          <p:cNvPr id="3" name="Tijdelijke aanduiding voor inhoud 2">
            <a:extLst>
              <a:ext uri="{FF2B5EF4-FFF2-40B4-BE49-F238E27FC236}">
                <a16:creationId xmlns:a16="http://schemas.microsoft.com/office/drawing/2014/main" id="{545F0B4F-4801-C468-04D3-F96604B4870F}"/>
              </a:ext>
            </a:extLst>
          </p:cNvPr>
          <p:cNvSpPr>
            <a:spLocks noGrp="1"/>
          </p:cNvSpPr>
          <p:nvPr>
            <p:ph idx="1"/>
          </p:nvPr>
        </p:nvSpPr>
        <p:spPr>
          <a:xfrm>
            <a:off x="838200" y="1825625"/>
            <a:ext cx="5519738" cy="4351338"/>
          </a:xfrm>
        </p:spPr>
        <p:txBody>
          <a:bodyPr vert="horz" lIns="91440" tIns="45720" rIns="91440" bIns="45720" rtlCol="0" anchor="t">
            <a:normAutofit/>
          </a:bodyPr>
          <a:lstStyle/>
          <a:p>
            <a:pPr marL="457200" indent="-457200"/>
            <a:r>
              <a:rPr lang="nl-NL">
                <a:latin typeface="Microsoft Tai Le" panose="020B0502040204020203" pitchFamily="34" charset="0"/>
                <a:cs typeface="Microsoft Tai Le" panose="020B0502040204020203" pitchFamily="34" charset="0"/>
              </a:rPr>
              <a:t>DWA </a:t>
            </a:r>
            <a:r>
              <a:rPr lang="nl-NL" err="1">
                <a:latin typeface="Microsoft Tai Le" panose="020B0502040204020203" pitchFamily="34" charset="0"/>
                <a:cs typeface="Microsoft Tai Le" panose="020B0502040204020203" pitchFamily="34" charset="0"/>
              </a:rPr>
              <a:t>Rijnweg</a:t>
            </a:r>
            <a:r>
              <a:rPr lang="nl-NL">
                <a:latin typeface="Microsoft Tai Le" panose="020B0502040204020203" pitchFamily="34" charset="0"/>
                <a:cs typeface="Microsoft Tai Le" panose="020B0502040204020203" pitchFamily="34" charset="0"/>
              </a:rPr>
              <a:t> kruising met Leeuw &amp; Stein</a:t>
            </a:r>
          </a:p>
          <a:p>
            <a:pPr marL="457200" indent="-457200"/>
            <a:r>
              <a:rPr lang="nl-NL">
                <a:latin typeface="Microsoft Tai Le" panose="020B0502040204020203" pitchFamily="34" charset="0"/>
                <a:cs typeface="Microsoft Tai Le" panose="020B0502040204020203" pitchFamily="34" charset="0"/>
              </a:rPr>
              <a:t>Meer stroming dan verwachte DWA afvoer vanaf </a:t>
            </a:r>
            <a:r>
              <a:rPr lang="nl-NL" err="1">
                <a:latin typeface="Microsoft Tai Le" panose="020B0502040204020203" pitchFamily="34" charset="0"/>
                <a:cs typeface="Microsoft Tai Le" panose="020B0502040204020203" pitchFamily="34" charset="0"/>
              </a:rPr>
              <a:t>Rijntje</a:t>
            </a:r>
            <a:endParaRPr lang="nl-NL">
              <a:latin typeface="Microsoft Tai Le" panose="020B0502040204020203" pitchFamily="34" charset="0"/>
              <a:cs typeface="Microsoft Tai Le" panose="020B0502040204020203" pitchFamily="34" charset="0"/>
            </a:endParaRPr>
          </a:p>
          <a:p>
            <a:pPr marL="457200" indent="-457200"/>
            <a:r>
              <a:rPr lang="nl-NL">
                <a:latin typeface="Microsoft Tai Le" panose="020B0502040204020203" pitchFamily="34" charset="0"/>
                <a:cs typeface="Microsoft Tai Le" panose="020B0502040204020203" pitchFamily="34" charset="0"/>
              </a:rPr>
              <a:t>Vanaf de Leeuw &amp; Stein kant lijkt geen stroming te komen</a:t>
            </a:r>
          </a:p>
        </p:txBody>
      </p:sp>
      <p:sp>
        <p:nvSpPr>
          <p:cNvPr id="5" name="Tijdelijke aanduiding voor dianummer 4">
            <a:extLst>
              <a:ext uri="{FF2B5EF4-FFF2-40B4-BE49-F238E27FC236}">
                <a16:creationId xmlns:a16="http://schemas.microsoft.com/office/drawing/2014/main" id="{F0498B1D-298A-2B33-BB05-9F040D83D03B}"/>
              </a:ext>
            </a:extLst>
          </p:cNvPr>
          <p:cNvSpPr>
            <a:spLocks noGrp="1"/>
          </p:cNvSpPr>
          <p:nvPr>
            <p:ph type="sldNum" sz="quarter" idx="12"/>
          </p:nvPr>
        </p:nvSpPr>
        <p:spPr/>
        <p:txBody>
          <a:bodyPr/>
          <a:lstStyle/>
          <a:p>
            <a:fld id="{4CD814C8-F66B-4915-9FEC-D62A1DED085F}" type="slidenum">
              <a:rPr lang="de-DE" smtClean="0"/>
              <a:t>41</a:t>
            </a:fld>
            <a:endParaRPr lang="de-DE"/>
          </a:p>
        </p:txBody>
      </p:sp>
      <p:sp>
        <p:nvSpPr>
          <p:cNvPr id="7" name="Titel 1">
            <a:extLst>
              <a:ext uri="{FF2B5EF4-FFF2-40B4-BE49-F238E27FC236}">
                <a16:creationId xmlns:a16="http://schemas.microsoft.com/office/drawing/2014/main" id="{9B7CFCC2-C57F-A0F4-827C-8D4D7173537C}"/>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6000" b="1">
                <a:latin typeface="Microsoft Tai Le" panose="020B0502040204020203" pitchFamily="34" charset="0"/>
                <a:cs typeface="Microsoft Tai Le" panose="020B0502040204020203" pitchFamily="34" charset="0"/>
              </a:rPr>
              <a:t>Put 2 </a:t>
            </a:r>
          </a:p>
        </p:txBody>
      </p:sp>
      <p:pic>
        <p:nvPicPr>
          <p:cNvPr id="6" name="Picture 5">
            <a:extLst>
              <a:ext uri="{FF2B5EF4-FFF2-40B4-BE49-F238E27FC236}">
                <a16:creationId xmlns:a16="http://schemas.microsoft.com/office/drawing/2014/main" id="{91DFE507-2E72-98C1-E06E-473C38375D7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7614689">
            <a:off x="7540413" y="835993"/>
            <a:ext cx="3520454" cy="197926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cxnSp>
        <p:nvCxnSpPr>
          <p:cNvPr id="9" name="Rechte verbindingslijn 8">
            <a:extLst>
              <a:ext uri="{FF2B5EF4-FFF2-40B4-BE49-F238E27FC236}">
                <a16:creationId xmlns:a16="http://schemas.microsoft.com/office/drawing/2014/main" id="{A2B6F446-64B5-9BAD-A685-2690DB705F10}"/>
              </a:ext>
            </a:extLst>
          </p:cNvPr>
          <p:cNvCxnSpPr>
            <a:cxnSpLocks/>
          </p:cNvCxnSpPr>
          <p:nvPr/>
        </p:nvCxnSpPr>
        <p:spPr>
          <a:xfrm>
            <a:off x="7689536" y="3276600"/>
            <a:ext cx="1528283" cy="1928813"/>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Rechte verbindingslijn 12">
            <a:extLst>
              <a:ext uri="{FF2B5EF4-FFF2-40B4-BE49-F238E27FC236}">
                <a16:creationId xmlns:a16="http://schemas.microsoft.com/office/drawing/2014/main" id="{4A92FD6E-78B5-8246-F5AF-7E2B686F0803}"/>
              </a:ext>
            </a:extLst>
          </p:cNvPr>
          <p:cNvCxnSpPr>
            <a:cxnSpLocks/>
          </p:cNvCxnSpPr>
          <p:nvPr/>
        </p:nvCxnSpPr>
        <p:spPr>
          <a:xfrm flipH="1">
            <a:off x="9334500" y="3918024"/>
            <a:ext cx="445294" cy="1267767"/>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7961877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45F0B4F-4801-C468-04D3-F96604B4870F}"/>
              </a:ext>
            </a:extLst>
          </p:cNvPr>
          <p:cNvSpPr>
            <a:spLocks noGrp="1"/>
          </p:cNvSpPr>
          <p:nvPr>
            <p:ph idx="1"/>
          </p:nvPr>
        </p:nvSpPr>
        <p:spPr>
          <a:xfrm>
            <a:off x="838200" y="1825625"/>
            <a:ext cx="5519738" cy="4351338"/>
          </a:xfrm>
        </p:spPr>
        <p:txBody>
          <a:bodyPr vert="horz" lIns="91440" tIns="45720" rIns="91440" bIns="45720" rtlCol="0" anchor="t">
            <a:normAutofit/>
          </a:bodyPr>
          <a:lstStyle/>
          <a:p>
            <a:pPr marL="457200" indent="-457200"/>
            <a:r>
              <a:rPr lang="nl-NL">
                <a:latin typeface="Microsoft Tai Le" panose="020B0502040204020203" pitchFamily="34" charset="0"/>
                <a:ea typeface="+mn-lt"/>
                <a:cs typeface="Microsoft Tai Le" panose="020B0502040204020203" pitchFamily="34" charset="0"/>
              </a:rPr>
              <a:t>DWA vanaf </a:t>
            </a:r>
            <a:r>
              <a:rPr lang="nl-NL" err="1">
                <a:latin typeface="Microsoft Tai Le" panose="020B0502040204020203" pitchFamily="34" charset="0"/>
                <a:ea typeface="+mn-lt"/>
                <a:cs typeface="Microsoft Tai Le" panose="020B0502040204020203" pitchFamily="34" charset="0"/>
              </a:rPr>
              <a:t>Rijntje</a:t>
            </a:r>
            <a:endParaRPr lang="nl-NL">
              <a:latin typeface="Microsoft Tai Le" panose="020B0502040204020203" pitchFamily="34" charset="0"/>
              <a:ea typeface="+mn-lt"/>
              <a:cs typeface="Microsoft Tai Le" panose="020B0502040204020203" pitchFamily="34" charset="0"/>
            </a:endParaRPr>
          </a:p>
          <a:p>
            <a:pPr marL="457200" indent="-457200"/>
            <a:r>
              <a:rPr lang="nl-NL">
                <a:latin typeface="Microsoft Tai Le" panose="020B0502040204020203" pitchFamily="34" charset="0"/>
                <a:ea typeface="+mn-lt"/>
                <a:cs typeface="Microsoft Tai Le" panose="020B0502040204020203" pitchFamily="34" charset="0"/>
              </a:rPr>
              <a:t>Redelijke stroming, meer dan verwachte DWA afvoer</a:t>
            </a:r>
          </a:p>
          <a:p>
            <a:pPr marL="457200" indent="-457200"/>
            <a:r>
              <a:rPr lang="nl-NL">
                <a:latin typeface="Microsoft Tai Le" panose="020B0502040204020203" pitchFamily="34" charset="0"/>
                <a:ea typeface="+mn-lt"/>
                <a:cs typeface="Microsoft Tai Le" panose="020B0502040204020203" pitchFamily="34" charset="0"/>
              </a:rPr>
              <a:t>Helder water</a:t>
            </a:r>
          </a:p>
        </p:txBody>
      </p:sp>
      <p:sp>
        <p:nvSpPr>
          <p:cNvPr id="5" name="Tijdelijke aanduiding voor dianummer 4">
            <a:extLst>
              <a:ext uri="{FF2B5EF4-FFF2-40B4-BE49-F238E27FC236}">
                <a16:creationId xmlns:a16="http://schemas.microsoft.com/office/drawing/2014/main" id="{F0498B1D-298A-2B33-BB05-9F040D83D03B}"/>
              </a:ext>
            </a:extLst>
          </p:cNvPr>
          <p:cNvSpPr>
            <a:spLocks noGrp="1"/>
          </p:cNvSpPr>
          <p:nvPr>
            <p:ph type="sldNum" sz="quarter" idx="12"/>
          </p:nvPr>
        </p:nvSpPr>
        <p:spPr/>
        <p:txBody>
          <a:bodyPr/>
          <a:lstStyle/>
          <a:p>
            <a:fld id="{4CD814C8-F66B-4915-9FEC-D62A1DED085F}" type="slidenum">
              <a:rPr lang="de-DE" smtClean="0"/>
              <a:t>42</a:t>
            </a:fld>
            <a:endParaRPr lang="de-DE"/>
          </a:p>
        </p:txBody>
      </p:sp>
      <p:sp>
        <p:nvSpPr>
          <p:cNvPr id="7" name="Titel 1">
            <a:extLst>
              <a:ext uri="{FF2B5EF4-FFF2-40B4-BE49-F238E27FC236}">
                <a16:creationId xmlns:a16="http://schemas.microsoft.com/office/drawing/2014/main" id="{9B7CFCC2-C57F-A0F4-827C-8D4D7173537C}"/>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6000" b="1">
                <a:latin typeface="Microsoft Tai Le" panose="020B0502040204020203" pitchFamily="34" charset="0"/>
                <a:cs typeface="Microsoft Tai Le" panose="020B0502040204020203" pitchFamily="34" charset="0"/>
              </a:rPr>
              <a:t>Put 3 </a:t>
            </a:r>
          </a:p>
        </p:txBody>
      </p:sp>
      <p:pic>
        <p:nvPicPr>
          <p:cNvPr id="4" name="Afbeelding 3" descr="Afbeelding met tekst, elektronica, stroomkring&#10;&#10;Automatisch gegenereerde beschrijving">
            <a:extLst>
              <a:ext uri="{FF2B5EF4-FFF2-40B4-BE49-F238E27FC236}">
                <a16:creationId xmlns:a16="http://schemas.microsoft.com/office/drawing/2014/main" id="{830E2E75-3806-0313-657B-E115D3DB98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28114" y="3820156"/>
            <a:ext cx="4649562" cy="2600112"/>
          </a:xfrm>
          <a:prstGeom prst="rect">
            <a:avLst/>
          </a:prstGeom>
        </p:spPr>
      </p:pic>
      <p:pic>
        <p:nvPicPr>
          <p:cNvPr id="6" name="Picture 5">
            <a:extLst>
              <a:ext uri="{FF2B5EF4-FFF2-40B4-BE49-F238E27FC236}">
                <a16:creationId xmlns:a16="http://schemas.microsoft.com/office/drawing/2014/main" id="{9C1F670A-A41E-C70E-3FA8-F72CEB3826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5892404" y="840981"/>
            <a:ext cx="3724272" cy="27932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cxnSp>
        <p:nvCxnSpPr>
          <p:cNvPr id="10" name="Rechte verbindingslijn 9">
            <a:extLst>
              <a:ext uri="{FF2B5EF4-FFF2-40B4-BE49-F238E27FC236}">
                <a16:creationId xmlns:a16="http://schemas.microsoft.com/office/drawing/2014/main" id="{4D67AAF0-7696-2EF5-0B1A-5062E5B6EC9B}"/>
              </a:ext>
            </a:extLst>
          </p:cNvPr>
          <p:cNvCxnSpPr>
            <a:cxnSpLocks/>
          </p:cNvCxnSpPr>
          <p:nvPr/>
        </p:nvCxnSpPr>
        <p:spPr>
          <a:xfrm>
            <a:off x="6464300" y="4356100"/>
            <a:ext cx="3219450" cy="12192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Rechte verbindingslijn 12">
            <a:extLst>
              <a:ext uri="{FF2B5EF4-FFF2-40B4-BE49-F238E27FC236}">
                <a16:creationId xmlns:a16="http://schemas.microsoft.com/office/drawing/2014/main" id="{3409436F-575D-72CF-337A-F132E1C18A92}"/>
              </a:ext>
            </a:extLst>
          </p:cNvPr>
          <p:cNvCxnSpPr/>
          <p:nvPr/>
        </p:nvCxnSpPr>
        <p:spPr>
          <a:xfrm>
            <a:off x="9467850" y="4025900"/>
            <a:ext cx="292100" cy="146050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048555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45F0B4F-4801-C468-04D3-F96604B4870F}"/>
              </a:ext>
            </a:extLst>
          </p:cNvPr>
          <p:cNvSpPr>
            <a:spLocks noGrp="1"/>
          </p:cNvSpPr>
          <p:nvPr>
            <p:ph idx="1"/>
          </p:nvPr>
        </p:nvSpPr>
        <p:spPr>
          <a:xfrm>
            <a:off x="838200" y="1825625"/>
            <a:ext cx="5519738" cy="4351338"/>
          </a:xfrm>
        </p:spPr>
        <p:txBody>
          <a:bodyPr vert="horz" lIns="91440" tIns="45720" rIns="91440" bIns="45720" rtlCol="0" anchor="t">
            <a:normAutofit/>
          </a:bodyPr>
          <a:lstStyle/>
          <a:p>
            <a:pPr marL="457200" indent="-457200"/>
            <a:r>
              <a:rPr lang="nl-NL">
                <a:latin typeface="Microsoft Tai Le" panose="020B0502040204020203" pitchFamily="34" charset="0"/>
                <a:cs typeface="Microsoft Tai Le" panose="020B0502040204020203" pitchFamily="34" charset="0"/>
              </a:rPr>
              <a:t>DWA met niveaumeter</a:t>
            </a:r>
          </a:p>
          <a:p>
            <a:pPr marL="457200" indent="-457200"/>
            <a:r>
              <a:rPr lang="nl-NL">
                <a:latin typeface="Microsoft Tai Le" panose="020B0502040204020203" pitchFamily="34" charset="0"/>
                <a:cs typeface="Microsoft Tai Le" panose="020B0502040204020203" pitchFamily="34" charset="0"/>
              </a:rPr>
              <a:t>Grotere stroming dan verwacht bij DWA</a:t>
            </a:r>
          </a:p>
        </p:txBody>
      </p:sp>
      <p:sp>
        <p:nvSpPr>
          <p:cNvPr id="5" name="Tijdelijke aanduiding voor dianummer 4">
            <a:extLst>
              <a:ext uri="{FF2B5EF4-FFF2-40B4-BE49-F238E27FC236}">
                <a16:creationId xmlns:a16="http://schemas.microsoft.com/office/drawing/2014/main" id="{F0498B1D-298A-2B33-BB05-9F040D83D03B}"/>
              </a:ext>
            </a:extLst>
          </p:cNvPr>
          <p:cNvSpPr>
            <a:spLocks noGrp="1"/>
          </p:cNvSpPr>
          <p:nvPr>
            <p:ph type="sldNum" sz="quarter" idx="12"/>
          </p:nvPr>
        </p:nvSpPr>
        <p:spPr/>
        <p:txBody>
          <a:bodyPr/>
          <a:lstStyle/>
          <a:p>
            <a:fld id="{4CD814C8-F66B-4915-9FEC-D62A1DED085F}" type="slidenum">
              <a:rPr lang="de-DE" smtClean="0"/>
              <a:t>43</a:t>
            </a:fld>
            <a:endParaRPr lang="de-DE"/>
          </a:p>
        </p:txBody>
      </p:sp>
      <p:sp>
        <p:nvSpPr>
          <p:cNvPr id="7" name="Titel 1">
            <a:extLst>
              <a:ext uri="{FF2B5EF4-FFF2-40B4-BE49-F238E27FC236}">
                <a16:creationId xmlns:a16="http://schemas.microsoft.com/office/drawing/2014/main" id="{9B7CFCC2-C57F-A0F4-827C-8D4D7173537C}"/>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6000" b="1">
                <a:latin typeface="Microsoft Tai Le" panose="020B0502040204020203" pitchFamily="34" charset="0"/>
                <a:cs typeface="Microsoft Tai Le" panose="020B0502040204020203" pitchFamily="34" charset="0"/>
              </a:rPr>
              <a:t>Put 4 </a:t>
            </a:r>
          </a:p>
        </p:txBody>
      </p:sp>
      <p:pic>
        <p:nvPicPr>
          <p:cNvPr id="4" name="Afbeelding 3" descr="Afbeelding met tekst, elektronica&#10;&#10;Automatisch gegenereerde beschrijving">
            <a:extLst>
              <a:ext uri="{FF2B5EF4-FFF2-40B4-BE49-F238E27FC236}">
                <a16:creationId xmlns:a16="http://schemas.microsoft.com/office/drawing/2014/main" id="{5BB1BA2A-B642-A270-CF0D-6A5B1B19388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0600" y="3354195"/>
            <a:ext cx="6348811" cy="3321435"/>
          </a:xfrm>
          <a:prstGeom prst="rect">
            <a:avLst/>
          </a:prstGeom>
        </p:spPr>
      </p:pic>
      <p:pic>
        <p:nvPicPr>
          <p:cNvPr id="6" name="Picture 5">
            <a:extLst>
              <a:ext uri="{FF2B5EF4-FFF2-40B4-BE49-F238E27FC236}">
                <a16:creationId xmlns:a16="http://schemas.microsoft.com/office/drawing/2014/main" id="{1F834B02-28DF-7428-C78B-2DA02A0C58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6521685">
            <a:off x="6198208" y="1241685"/>
            <a:ext cx="5467726" cy="410079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cxnSp>
        <p:nvCxnSpPr>
          <p:cNvPr id="9" name="Rechte verbindingslijn 8">
            <a:extLst>
              <a:ext uri="{FF2B5EF4-FFF2-40B4-BE49-F238E27FC236}">
                <a16:creationId xmlns:a16="http://schemas.microsoft.com/office/drawing/2014/main" id="{71515304-F624-B979-4EB3-0F474F776D68}"/>
              </a:ext>
            </a:extLst>
          </p:cNvPr>
          <p:cNvCxnSpPr>
            <a:cxnSpLocks/>
          </p:cNvCxnSpPr>
          <p:nvPr/>
        </p:nvCxnSpPr>
        <p:spPr>
          <a:xfrm flipV="1">
            <a:off x="3490913" y="45252"/>
            <a:ext cx="4000898" cy="4693436"/>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Rechte verbindingslijn 10">
            <a:extLst>
              <a:ext uri="{FF2B5EF4-FFF2-40B4-BE49-F238E27FC236}">
                <a16:creationId xmlns:a16="http://schemas.microsoft.com/office/drawing/2014/main" id="{CEE4CFD5-2000-7C6C-CDB4-4C0FF84B6BF9}"/>
              </a:ext>
            </a:extLst>
          </p:cNvPr>
          <p:cNvCxnSpPr/>
          <p:nvPr/>
        </p:nvCxnSpPr>
        <p:spPr>
          <a:xfrm>
            <a:off x="3524250" y="4857750"/>
            <a:ext cx="2676525" cy="714375"/>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2023407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A6CE4BEA-8E14-4676-8F8B-3E12E794404F}"/>
              </a:ext>
            </a:extLst>
          </p:cNvPr>
          <p:cNvSpPr>
            <a:spLocks noGrp="1"/>
          </p:cNvSpPr>
          <p:nvPr>
            <p:ph type="sldNum" sz="quarter" idx="12"/>
          </p:nvPr>
        </p:nvSpPr>
        <p:spPr/>
        <p:txBody>
          <a:bodyPr/>
          <a:lstStyle/>
          <a:p>
            <a:fld id="{4CD814C8-F66B-4915-9FEC-D62A1DED085F}" type="slidenum">
              <a:rPr lang="de-DE" smtClean="0"/>
              <a:t>44</a:t>
            </a:fld>
            <a:endParaRPr lang="de-DE"/>
          </a:p>
        </p:txBody>
      </p:sp>
      <p:pic>
        <p:nvPicPr>
          <p:cNvPr id="6" name="Afbeelding 6">
            <a:extLst>
              <a:ext uri="{FF2B5EF4-FFF2-40B4-BE49-F238E27FC236}">
                <a16:creationId xmlns:a16="http://schemas.microsoft.com/office/drawing/2014/main" id="{0EF29D4E-D196-61A8-9589-70203BB576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53" y="-1157"/>
            <a:ext cx="9378372" cy="5136649"/>
          </a:xfrm>
          <a:prstGeom prst="rect">
            <a:avLst/>
          </a:prstGeom>
          <a:ln>
            <a:solidFill>
              <a:schemeClr val="tx1"/>
            </a:solidFill>
          </a:ln>
        </p:spPr>
      </p:pic>
      <p:pic>
        <p:nvPicPr>
          <p:cNvPr id="7" name="Afbeelding 7">
            <a:extLst>
              <a:ext uri="{FF2B5EF4-FFF2-40B4-BE49-F238E27FC236}">
                <a16:creationId xmlns:a16="http://schemas.microsoft.com/office/drawing/2014/main" id="{E8DD2918-62F9-C8AA-AD2D-99DEDD0233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67763" y="3331921"/>
            <a:ext cx="5721927" cy="3530794"/>
          </a:xfrm>
          <a:prstGeom prst="rect">
            <a:avLst/>
          </a:prstGeom>
          <a:ln>
            <a:solidFill>
              <a:schemeClr val="tx1"/>
            </a:solidFill>
          </a:ln>
        </p:spPr>
      </p:pic>
      <p:sp>
        <p:nvSpPr>
          <p:cNvPr id="2" name="Tekstvak 1">
            <a:extLst>
              <a:ext uri="{FF2B5EF4-FFF2-40B4-BE49-F238E27FC236}">
                <a16:creationId xmlns:a16="http://schemas.microsoft.com/office/drawing/2014/main" id="{AF06BAA4-7B6F-DD7C-01FC-32C4D0943986}"/>
              </a:ext>
            </a:extLst>
          </p:cNvPr>
          <p:cNvSpPr txBox="1"/>
          <p:nvPr/>
        </p:nvSpPr>
        <p:spPr>
          <a:xfrm>
            <a:off x="1340427" y="5629771"/>
            <a:ext cx="4748416" cy="369332"/>
          </a:xfrm>
          <a:prstGeom prst="rect">
            <a:avLst/>
          </a:prstGeom>
          <a:solidFill>
            <a:schemeClr val="bg1"/>
          </a:solidFill>
          <a:ln>
            <a:solidFill>
              <a:schemeClr val="tx1"/>
            </a:solidFill>
          </a:ln>
        </p:spPr>
        <p:txBody>
          <a:bodyPr wrap="none" lIns="91440" tIns="45720" rIns="91440" bIns="45720" rtlCol="0" anchor="t">
            <a:spAutoFit/>
          </a:bodyPr>
          <a:lstStyle/>
          <a:p>
            <a:r>
              <a:rPr lang="nl-NL">
                <a:latin typeface="Microsoft Tai Le"/>
                <a:cs typeface="Microsoft Tai Le"/>
              </a:rPr>
              <a:t>Metingen van niveaumeter heb je weinig aan</a:t>
            </a:r>
          </a:p>
        </p:txBody>
      </p:sp>
    </p:spTree>
    <p:extLst>
      <p:ext uri="{BB962C8B-B14F-4D97-AF65-F5344CB8AC3E}">
        <p14:creationId xmlns:p14="http://schemas.microsoft.com/office/powerpoint/2010/main" val="26021321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6B639063-EA2B-35AF-A1E3-0B3D8B2E384B}"/>
              </a:ext>
            </a:extLst>
          </p:cNvPr>
          <p:cNvSpPr>
            <a:spLocks noGrp="1"/>
          </p:cNvSpPr>
          <p:nvPr>
            <p:ph idx="1"/>
          </p:nvPr>
        </p:nvSpPr>
        <p:spPr>
          <a:xfrm>
            <a:off x="6096000" y="2535237"/>
            <a:ext cx="5257800" cy="4351338"/>
          </a:xfrm>
        </p:spPr>
        <p:txBody>
          <a:bodyPr vert="horz" lIns="91440" tIns="45720" rIns="91440" bIns="45720" rtlCol="0" anchor="t">
            <a:normAutofit/>
          </a:bodyPr>
          <a:lstStyle/>
          <a:p>
            <a:pPr marL="457200" indent="-457200"/>
            <a:r>
              <a:rPr lang="nl-NL">
                <a:latin typeface="Microsoft Tai Le" panose="020B0502040204020203" pitchFamily="34" charset="0"/>
                <a:cs typeface="Microsoft Tai Le" panose="020B0502040204020203" pitchFamily="34" charset="0"/>
              </a:rPr>
              <a:t>Er komt </a:t>
            </a:r>
            <a:r>
              <a:rPr lang="nl-NL" b="1">
                <a:latin typeface="Microsoft Tai Le" panose="020B0502040204020203" pitchFamily="34" charset="0"/>
                <a:cs typeface="Microsoft Tai Le" panose="020B0502040204020203" pitchFamily="34" charset="0"/>
              </a:rPr>
              <a:t>wel</a:t>
            </a:r>
            <a:r>
              <a:rPr lang="nl-NL">
                <a:latin typeface="Microsoft Tai Le" panose="020B0502040204020203" pitchFamily="34" charset="0"/>
                <a:cs typeface="Microsoft Tai Le" panose="020B0502040204020203" pitchFamily="34" charset="0"/>
              </a:rPr>
              <a:t> regenwater mee met de DWA vanaf </a:t>
            </a:r>
            <a:r>
              <a:rPr lang="nl-NL" err="1">
                <a:latin typeface="Microsoft Tai Le" panose="020B0502040204020203" pitchFamily="34" charset="0"/>
                <a:cs typeface="Microsoft Tai Le" panose="020B0502040204020203" pitchFamily="34" charset="0"/>
              </a:rPr>
              <a:t>Rijntje</a:t>
            </a:r>
            <a:endParaRPr lang="nl-NL">
              <a:latin typeface="Microsoft Tai Le" panose="020B0502040204020203" pitchFamily="34" charset="0"/>
              <a:cs typeface="Microsoft Tai Le" panose="020B0502040204020203" pitchFamily="34" charset="0"/>
            </a:endParaRPr>
          </a:p>
          <a:p>
            <a:pPr marL="457200" indent="-457200"/>
            <a:r>
              <a:rPr lang="nl-NL">
                <a:latin typeface="Microsoft Tai Le" panose="020B0502040204020203" pitchFamily="34" charset="0"/>
                <a:cs typeface="Microsoft Tai Le" panose="020B0502040204020203" pitchFamily="34" charset="0"/>
              </a:rPr>
              <a:t>Er komt </a:t>
            </a:r>
            <a:r>
              <a:rPr lang="nl-NL" b="1">
                <a:latin typeface="Microsoft Tai Le" panose="020B0502040204020203" pitchFamily="34" charset="0"/>
                <a:cs typeface="Microsoft Tai Le" panose="020B0502040204020203" pitchFamily="34" charset="0"/>
              </a:rPr>
              <a:t>geen</a:t>
            </a:r>
            <a:r>
              <a:rPr lang="nl-NL">
                <a:latin typeface="Microsoft Tai Le" panose="020B0502040204020203" pitchFamily="34" charset="0"/>
                <a:cs typeface="Microsoft Tai Le" panose="020B0502040204020203" pitchFamily="34" charset="0"/>
              </a:rPr>
              <a:t> regenwater vanaf Carpetright gebouw op het DWA</a:t>
            </a:r>
          </a:p>
          <a:p>
            <a:pPr marL="457200" indent="-457200"/>
            <a:r>
              <a:rPr lang="nl-NL">
                <a:latin typeface="Microsoft Tai Le" panose="020B0502040204020203" pitchFamily="34" charset="0"/>
                <a:cs typeface="Microsoft Tai Le" panose="020B0502040204020203" pitchFamily="34" charset="0"/>
              </a:rPr>
              <a:t>Er komt </a:t>
            </a:r>
            <a:r>
              <a:rPr lang="nl-NL" b="1">
                <a:latin typeface="Microsoft Tai Le" panose="020B0502040204020203" pitchFamily="34" charset="0"/>
                <a:cs typeface="Microsoft Tai Le" panose="020B0502040204020203" pitchFamily="34" charset="0"/>
              </a:rPr>
              <a:t>wel</a:t>
            </a:r>
            <a:r>
              <a:rPr lang="nl-NL">
                <a:latin typeface="Microsoft Tai Le" panose="020B0502040204020203" pitchFamily="34" charset="0"/>
                <a:cs typeface="Microsoft Tai Le" panose="020B0502040204020203" pitchFamily="34" charset="0"/>
              </a:rPr>
              <a:t> regenwater op de DWA vanaf Auping gebouw op het DWA</a:t>
            </a:r>
          </a:p>
        </p:txBody>
      </p:sp>
      <p:sp>
        <p:nvSpPr>
          <p:cNvPr id="5" name="Tijdelijke aanduiding voor dianummer 4">
            <a:extLst>
              <a:ext uri="{FF2B5EF4-FFF2-40B4-BE49-F238E27FC236}">
                <a16:creationId xmlns:a16="http://schemas.microsoft.com/office/drawing/2014/main" id="{C9A70127-15A9-0F1E-ED4A-1C74679FFE92}"/>
              </a:ext>
            </a:extLst>
          </p:cNvPr>
          <p:cNvSpPr>
            <a:spLocks noGrp="1"/>
          </p:cNvSpPr>
          <p:nvPr>
            <p:ph type="sldNum" sz="quarter" idx="12"/>
          </p:nvPr>
        </p:nvSpPr>
        <p:spPr/>
        <p:txBody>
          <a:bodyPr/>
          <a:lstStyle/>
          <a:p>
            <a:fld id="{4CD814C8-F66B-4915-9FEC-D62A1DED085F}" type="slidenum">
              <a:rPr lang="de-DE" smtClean="0"/>
              <a:t>45</a:t>
            </a:fld>
            <a:endParaRPr lang="de-DE"/>
          </a:p>
        </p:txBody>
      </p:sp>
      <p:sp>
        <p:nvSpPr>
          <p:cNvPr id="7" name="Titel 1">
            <a:extLst>
              <a:ext uri="{FF2B5EF4-FFF2-40B4-BE49-F238E27FC236}">
                <a16:creationId xmlns:a16="http://schemas.microsoft.com/office/drawing/2014/main" id="{53201750-3FD0-76DB-3E6D-FA99AD1C83B4}"/>
              </a:ext>
            </a:extLst>
          </p:cNvPr>
          <p:cNvSpPr txBox="1">
            <a:spLocks/>
          </p:cNvSpPr>
          <p:nvPr/>
        </p:nvSpPr>
        <p:spPr>
          <a:xfrm>
            <a:off x="428625" y="2603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6000" b="1">
                <a:latin typeface="Microsoft Tai Le" panose="020B0502040204020203" pitchFamily="34" charset="0"/>
                <a:cs typeface="Microsoft Tai Le" panose="020B0502040204020203" pitchFamily="34" charset="0"/>
              </a:rPr>
              <a:t>Veldonderzoek conclusies</a:t>
            </a:r>
          </a:p>
        </p:txBody>
      </p:sp>
      <p:pic>
        <p:nvPicPr>
          <p:cNvPr id="9" name="Picture 8">
            <a:extLst>
              <a:ext uri="{FF2B5EF4-FFF2-40B4-BE49-F238E27FC236}">
                <a16:creationId xmlns:a16="http://schemas.microsoft.com/office/drawing/2014/main" id="{DA1C5B90-B8AB-AB4B-7FCD-3F2BFEBDF21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28625" y="1275811"/>
            <a:ext cx="5257800" cy="5610764"/>
          </a:xfrm>
          <a:prstGeom prst="rect">
            <a:avLst/>
          </a:prstGeom>
        </p:spPr>
      </p:pic>
    </p:spTree>
    <p:extLst>
      <p:ext uri="{BB962C8B-B14F-4D97-AF65-F5344CB8AC3E}">
        <p14:creationId xmlns:p14="http://schemas.microsoft.com/office/powerpoint/2010/main" val="5180866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4F698-4839-F483-D562-18D39285DDAC}"/>
              </a:ext>
            </a:extLst>
          </p:cNvPr>
          <p:cNvSpPr>
            <a:spLocks noGrp="1"/>
          </p:cNvSpPr>
          <p:nvPr>
            <p:ph type="title"/>
          </p:nvPr>
        </p:nvSpPr>
        <p:spPr>
          <a:xfrm>
            <a:off x="838200" y="2928264"/>
            <a:ext cx="10515600" cy="1325563"/>
          </a:xfrm>
        </p:spPr>
        <p:txBody>
          <a:bodyPr>
            <a:normAutofit/>
          </a:bodyPr>
          <a:lstStyle/>
          <a:p>
            <a:pPr algn="ctr"/>
            <a:r>
              <a:rPr lang="en-NL" sz="4900" b="1">
                <a:latin typeface="Microsoft Tai Le" panose="020B0502040204020203" pitchFamily="34" charset="0"/>
                <a:cs typeface="Microsoft Tai Le" panose="020B0502040204020203" pitchFamily="34" charset="0"/>
              </a:rPr>
              <a:t>5. HOE VERDER?</a:t>
            </a:r>
          </a:p>
        </p:txBody>
      </p:sp>
      <p:sp>
        <p:nvSpPr>
          <p:cNvPr id="5" name="Slide Number Placeholder 4">
            <a:extLst>
              <a:ext uri="{FF2B5EF4-FFF2-40B4-BE49-F238E27FC236}">
                <a16:creationId xmlns:a16="http://schemas.microsoft.com/office/drawing/2014/main" id="{F0CBEE34-E509-327D-FE1A-68592985CC7D}"/>
              </a:ext>
            </a:extLst>
          </p:cNvPr>
          <p:cNvSpPr>
            <a:spLocks noGrp="1"/>
          </p:cNvSpPr>
          <p:nvPr>
            <p:ph type="sldNum" sz="quarter" idx="12"/>
          </p:nvPr>
        </p:nvSpPr>
        <p:spPr/>
        <p:txBody>
          <a:bodyPr/>
          <a:lstStyle/>
          <a:p>
            <a:fld id="{4CD814C8-F66B-4915-9FEC-D62A1DED085F}" type="slidenum">
              <a:rPr lang="de-DE" smtClean="0"/>
              <a:t>46</a:t>
            </a:fld>
            <a:endParaRPr lang="de-DE"/>
          </a:p>
        </p:txBody>
      </p:sp>
      <p:pic>
        <p:nvPicPr>
          <p:cNvPr id="3" name="Picture 2">
            <a:extLst>
              <a:ext uri="{FF2B5EF4-FFF2-40B4-BE49-F238E27FC236}">
                <a16:creationId xmlns:a16="http://schemas.microsoft.com/office/drawing/2014/main" id="{A71E5183-81C1-2A1C-69D6-6D772E66A0DB}"/>
              </a:ext>
            </a:extLst>
          </p:cNvPr>
          <p:cNvPicPr>
            <a:picLocks noChangeAspect="1"/>
          </p:cNvPicPr>
          <p:nvPr/>
        </p:nvPicPr>
        <p:blipFill>
          <a:blip r:embed="rId2">
            <a:alphaModFix amt="33000"/>
          </a:blip>
          <a:stretch>
            <a:fillRect/>
          </a:stretch>
        </p:blipFill>
        <p:spPr>
          <a:xfrm>
            <a:off x="5481256" y="698661"/>
            <a:ext cx="6502400" cy="6502400"/>
          </a:xfrm>
          <a:prstGeom prst="rect">
            <a:avLst/>
          </a:prstGeom>
        </p:spPr>
      </p:pic>
    </p:spTree>
    <p:extLst>
      <p:ext uri="{BB962C8B-B14F-4D97-AF65-F5344CB8AC3E}">
        <p14:creationId xmlns:p14="http://schemas.microsoft.com/office/powerpoint/2010/main" val="37289004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DEF61F-F447-4386-C5BC-85DCE4E61D40}"/>
              </a:ext>
            </a:extLst>
          </p:cNvPr>
          <p:cNvSpPr>
            <a:spLocks noGrp="1"/>
          </p:cNvSpPr>
          <p:nvPr>
            <p:ph type="title"/>
          </p:nvPr>
        </p:nvSpPr>
        <p:spPr/>
        <p:txBody>
          <a:bodyPr>
            <a:normAutofit/>
          </a:bodyPr>
          <a:lstStyle/>
          <a:p>
            <a:r>
              <a:rPr lang="nl-NL" sz="6000" b="1">
                <a:latin typeface="Microsoft Tai Le" panose="020B0502040204020203" pitchFamily="34" charset="0"/>
                <a:ea typeface="Microsoft JhengHei"/>
                <a:cs typeface="Microsoft Tai Le" panose="020B0502040204020203" pitchFamily="34" charset="0"/>
              </a:rPr>
              <a:t>Hoe verder?</a:t>
            </a:r>
            <a:endParaRPr lang="en-US" sz="6000">
              <a:latin typeface="Microsoft Tai Le" panose="020B0502040204020203" pitchFamily="34" charset="0"/>
              <a:cs typeface="Microsoft Tai Le" panose="020B0502040204020203" pitchFamily="34" charset="0"/>
            </a:endParaRPr>
          </a:p>
        </p:txBody>
      </p:sp>
      <p:sp>
        <p:nvSpPr>
          <p:cNvPr id="8" name="Slide Number Placeholder 7">
            <a:extLst>
              <a:ext uri="{FF2B5EF4-FFF2-40B4-BE49-F238E27FC236}">
                <a16:creationId xmlns:a16="http://schemas.microsoft.com/office/drawing/2014/main" id="{C1E3D19E-1B4D-AE6D-F6E6-12E806A385C3}"/>
              </a:ext>
            </a:extLst>
          </p:cNvPr>
          <p:cNvSpPr>
            <a:spLocks noGrp="1"/>
          </p:cNvSpPr>
          <p:nvPr>
            <p:ph type="sldNum" sz="quarter" idx="12"/>
          </p:nvPr>
        </p:nvSpPr>
        <p:spPr/>
        <p:txBody>
          <a:bodyPr/>
          <a:lstStyle/>
          <a:p>
            <a:fld id="{4CD814C8-F66B-4915-9FEC-D62A1DED085F}" type="slidenum">
              <a:rPr lang="de-DE" smtClean="0"/>
              <a:t>47</a:t>
            </a:fld>
            <a:endParaRPr lang="en-US"/>
          </a:p>
        </p:txBody>
      </p:sp>
      <p:sp>
        <p:nvSpPr>
          <p:cNvPr id="4" name="Content Placeholder 3">
            <a:extLst>
              <a:ext uri="{FF2B5EF4-FFF2-40B4-BE49-F238E27FC236}">
                <a16:creationId xmlns:a16="http://schemas.microsoft.com/office/drawing/2014/main" id="{D4B81ED3-A97D-3B7B-F0F3-048AAA50C21E}"/>
              </a:ext>
            </a:extLst>
          </p:cNvPr>
          <p:cNvSpPr>
            <a:spLocks noGrp="1"/>
          </p:cNvSpPr>
          <p:nvPr>
            <p:ph idx="1"/>
          </p:nvPr>
        </p:nvSpPr>
        <p:spPr>
          <a:xfrm>
            <a:off x="838200" y="1825625"/>
            <a:ext cx="5473430" cy="4351338"/>
          </a:xfrm>
        </p:spPr>
        <p:txBody>
          <a:bodyPr vert="horz" lIns="91440" tIns="45720" rIns="91440" bIns="45720" rtlCol="0" anchor="t">
            <a:normAutofit fontScale="92500" lnSpcReduction="10000"/>
          </a:bodyPr>
          <a:lstStyle/>
          <a:p>
            <a:pPr>
              <a:lnSpc>
                <a:spcPct val="150000"/>
              </a:lnSpc>
            </a:pPr>
            <a:r>
              <a:rPr lang="nl-NL" dirty="0">
                <a:latin typeface="Microsoft Tai Le"/>
                <a:ea typeface="Microsoft JhengHei"/>
                <a:cs typeface="Microsoft Tai Le"/>
              </a:rPr>
              <a:t>Lead naar verkeerde aansluitingen verder uitzoeken!</a:t>
            </a:r>
          </a:p>
          <a:p>
            <a:pPr>
              <a:lnSpc>
                <a:spcPct val="150000"/>
              </a:lnSpc>
            </a:pPr>
            <a:r>
              <a:rPr lang="nl-NL" dirty="0">
                <a:latin typeface="Microsoft Tai Le"/>
                <a:ea typeface="Microsoft JhengHei"/>
                <a:cs typeface="Microsoft Tai Le"/>
              </a:rPr>
              <a:t>Hydraulisch model op droge dag en natte dag narekenen</a:t>
            </a:r>
          </a:p>
          <a:p>
            <a:pPr lvl="1">
              <a:lnSpc>
                <a:spcPct val="150000"/>
              </a:lnSpc>
            </a:pPr>
            <a:r>
              <a:rPr lang="nl-NL" dirty="0">
                <a:latin typeface="Microsoft Tai Le"/>
                <a:ea typeface="Microsoft JhengHei"/>
                <a:cs typeface="Microsoft Tai Le"/>
              </a:rPr>
              <a:t>Dak fout aansluiten </a:t>
            </a:r>
          </a:p>
          <a:p>
            <a:pPr lvl="1">
              <a:lnSpc>
                <a:spcPct val="150000"/>
              </a:lnSpc>
            </a:pPr>
            <a:r>
              <a:rPr lang="nl-NL" dirty="0" err="1">
                <a:latin typeface="Microsoft Tai Le"/>
                <a:ea typeface="Microsoft JhengHei"/>
                <a:cs typeface="Microsoft Tai Le"/>
              </a:rPr>
              <a:t>Rijntje</a:t>
            </a:r>
            <a:r>
              <a:rPr lang="nl-NL" dirty="0">
                <a:latin typeface="Microsoft Tai Le"/>
                <a:ea typeface="Microsoft JhengHei"/>
                <a:cs typeface="Microsoft Tai Le"/>
              </a:rPr>
              <a:t> debieten nabootsen</a:t>
            </a:r>
          </a:p>
          <a:p>
            <a:pPr>
              <a:lnSpc>
                <a:spcPct val="150000"/>
              </a:lnSpc>
            </a:pPr>
            <a:r>
              <a:rPr lang="nl-NL" dirty="0">
                <a:latin typeface="Microsoft Tai Le" panose="020B0502040204020203" pitchFamily="34" charset="0"/>
                <a:cs typeface="Microsoft Tai Le" panose="020B0502040204020203" pitchFamily="34" charset="0"/>
              </a:rPr>
              <a:t>Naar buiten! </a:t>
            </a:r>
          </a:p>
        </p:txBody>
      </p:sp>
      <p:pic>
        <p:nvPicPr>
          <p:cNvPr id="7" name="Picture 6" descr="A picture containing outdoor, sky, road, ground&#10;&#10;Description automatically generated">
            <a:extLst>
              <a:ext uri="{FF2B5EF4-FFF2-40B4-BE49-F238E27FC236}">
                <a16:creationId xmlns:a16="http://schemas.microsoft.com/office/drawing/2014/main" id="{7DB5885F-E636-34C0-397E-7CD1731392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6202481" y="865238"/>
            <a:ext cx="6853083" cy="5127522"/>
          </a:xfrm>
          <a:prstGeom prst="rect">
            <a:avLst/>
          </a:prstGeom>
        </p:spPr>
      </p:pic>
    </p:spTree>
    <p:extLst>
      <p:ext uri="{BB962C8B-B14F-4D97-AF65-F5344CB8AC3E}">
        <p14:creationId xmlns:p14="http://schemas.microsoft.com/office/powerpoint/2010/main" val="25628838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D1C9E579-0C2B-84C2-75E6-FE181C607DD7}"/>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75899" y="4289134"/>
            <a:ext cx="2788240" cy="2215097"/>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099903B2-CE45-3662-6A88-6AF35D33A228}"/>
              </a:ext>
            </a:extLst>
          </p:cNvPr>
          <p:cNvSpPr>
            <a:spLocks noGrp="1"/>
          </p:cNvSpPr>
          <p:nvPr>
            <p:ph type="title"/>
          </p:nvPr>
        </p:nvSpPr>
        <p:spPr/>
        <p:txBody>
          <a:bodyPr/>
          <a:lstStyle/>
          <a:p>
            <a:r>
              <a:rPr lang="nl-NL" b="1">
                <a:latin typeface="Microsoft Tai Le" panose="020B0502040204020203" pitchFamily="34" charset="0"/>
                <a:ea typeface="Microsoft JhengHei"/>
                <a:cs typeface="Microsoft Tai Le" panose="020B0502040204020203" pitchFamily="34" charset="0"/>
              </a:rPr>
              <a:t>Bijvangst: Onderhoud balkeerklep</a:t>
            </a:r>
          </a:p>
        </p:txBody>
      </p:sp>
      <p:pic>
        <p:nvPicPr>
          <p:cNvPr id="1026" name="Picture 2" descr="AVK balkeerklep, gietijzer, serie 53/30, type GG, 10 bar, DN 50, 2x binnendraad, 2&quot; ">
            <a:extLst>
              <a:ext uri="{FF2B5EF4-FFF2-40B4-BE49-F238E27FC236}">
                <a16:creationId xmlns:a16="http://schemas.microsoft.com/office/drawing/2014/main" id="{75D99C37-66EB-1F01-17DA-DC6E85CDAA07}"/>
              </a:ext>
            </a:extLst>
          </p:cNvPr>
          <p:cNvPicPr>
            <a:picLocks noGrp="1" noChangeAspect="1" noChangeArrowheads="1"/>
          </p:cNvPicPr>
          <p:nvPr>
            <p:ph idx="1"/>
          </p:nvPr>
        </p:nvPicPr>
        <p:blipFill>
          <a:blip r:embed="rId3" cstate="email">
            <a:extLst>
              <a:ext uri="{BEBA8EAE-BF5A-486C-A8C5-ECC9F3942E4B}">
                <a14:imgProps xmlns:a14="http://schemas.microsoft.com/office/drawing/2010/main">
                  <a14:imgLayer r:embed="rId4">
                    <a14:imgEffect>
                      <a14:backgroundRemoval t="10000" b="90000" l="10000" r="90000">
                        <a14:foregroundMark x1="44713" y1="37126" x2="44713" y2="37126"/>
                        <a14:foregroundMark x1="72759" y1="24253" x2="72759" y2="24253"/>
                        <a14:foregroundMark x1="73103" y1="22874" x2="73103" y2="22874"/>
                        <a14:foregroundMark x1="73793" y1="22529" x2="70000" y2="22529"/>
                        <a14:foregroundMark x1="27471" y1="39770" x2="28161" y2="37241"/>
                        <a14:foregroundMark x1="28046" y1="39655" x2="28621" y2="41149"/>
                        <a14:foregroundMark x1="89310" y1="70920" x2="89655" y2="52989"/>
                        <a14:foregroundMark x1="36897" y1="31379" x2="33793" y2="35057"/>
                        <a14:foregroundMark x1="36322" y1="30115" x2="33678" y2="32989"/>
                      </a14:backgroundRemoval>
                    </a14:imgEffect>
                  </a14:imgLayer>
                </a14:imgProps>
              </a:ext>
              <a:ext uri="{28A0092B-C50C-407E-A947-70E740481C1C}">
                <a14:useLocalDpi xmlns:a14="http://schemas.microsoft.com/office/drawing/2010/main"/>
              </a:ext>
            </a:extLst>
          </a:blip>
          <a:srcRect/>
          <a:stretch>
            <a:fillRect/>
          </a:stretch>
        </p:blipFill>
        <p:spPr bwMode="auto">
          <a:xfrm>
            <a:off x="322303" y="1216828"/>
            <a:ext cx="2999255" cy="299925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AC9F419-3CC6-68B5-3997-9DBC6069AFD0}"/>
              </a:ext>
            </a:extLst>
          </p:cNvPr>
          <p:cNvSpPr>
            <a:spLocks noGrp="1"/>
          </p:cNvSpPr>
          <p:nvPr>
            <p:ph type="sldNum" sz="quarter" idx="12"/>
          </p:nvPr>
        </p:nvSpPr>
        <p:spPr/>
        <p:txBody>
          <a:bodyPr/>
          <a:lstStyle/>
          <a:p>
            <a:fld id="{4CD814C8-F66B-4915-9FEC-D62A1DED085F}" type="slidenum">
              <a:rPr lang="de-DE" smtClean="0"/>
              <a:t>48</a:t>
            </a:fld>
            <a:endParaRPr lang="en-US"/>
          </a:p>
        </p:txBody>
      </p:sp>
      <p:pic>
        <p:nvPicPr>
          <p:cNvPr id="3" name="Afbeelding 6">
            <a:extLst>
              <a:ext uri="{FF2B5EF4-FFF2-40B4-BE49-F238E27FC236}">
                <a16:creationId xmlns:a16="http://schemas.microsoft.com/office/drawing/2014/main" id="{A37DA7D7-288D-7E27-B934-0CD7D96EEC7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45575" y="1808436"/>
            <a:ext cx="7565399" cy="4697749"/>
          </a:xfrm>
          <a:prstGeom prst="rect">
            <a:avLst/>
          </a:prstGeom>
        </p:spPr>
      </p:pic>
      <p:sp>
        <p:nvSpPr>
          <p:cNvPr id="9" name="Ovaal 8">
            <a:extLst>
              <a:ext uri="{FF2B5EF4-FFF2-40B4-BE49-F238E27FC236}">
                <a16:creationId xmlns:a16="http://schemas.microsoft.com/office/drawing/2014/main" id="{6CFA2F4B-AE63-60A2-8C46-450C0C30B397}"/>
              </a:ext>
            </a:extLst>
          </p:cNvPr>
          <p:cNvSpPr/>
          <p:nvPr/>
        </p:nvSpPr>
        <p:spPr>
          <a:xfrm>
            <a:off x="6210300" y="5324475"/>
            <a:ext cx="314325"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Ovaal 9">
            <a:extLst>
              <a:ext uri="{FF2B5EF4-FFF2-40B4-BE49-F238E27FC236}">
                <a16:creationId xmlns:a16="http://schemas.microsoft.com/office/drawing/2014/main" id="{C8D2D5C3-F5B2-AC0C-F384-F1D799AD3E48}"/>
              </a:ext>
            </a:extLst>
          </p:cNvPr>
          <p:cNvSpPr/>
          <p:nvPr/>
        </p:nvSpPr>
        <p:spPr>
          <a:xfrm>
            <a:off x="7847176" y="5305425"/>
            <a:ext cx="314325"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Ovaal 10">
            <a:extLst>
              <a:ext uri="{FF2B5EF4-FFF2-40B4-BE49-F238E27FC236}">
                <a16:creationId xmlns:a16="http://schemas.microsoft.com/office/drawing/2014/main" id="{88290DB7-B5D4-D7C0-D39C-7FB6E84377E2}"/>
              </a:ext>
            </a:extLst>
          </p:cNvPr>
          <p:cNvSpPr/>
          <p:nvPr/>
        </p:nvSpPr>
        <p:spPr>
          <a:xfrm>
            <a:off x="9667875" y="5324475"/>
            <a:ext cx="314325"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8287766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DECFE-6527-F184-5FA0-3C471B62EF95}"/>
              </a:ext>
            </a:extLst>
          </p:cNvPr>
          <p:cNvSpPr>
            <a:spLocks noGrp="1"/>
          </p:cNvSpPr>
          <p:nvPr>
            <p:ph type="title"/>
          </p:nvPr>
        </p:nvSpPr>
        <p:spPr/>
        <p:txBody>
          <a:bodyPr/>
          <a:lstStyle/>
          <a:p>
            <a:r>
              <a:rPr lang="en-GB" err="1">
                <a:cs typeface="Calibri Light"/>
              </a:rPr>
              <a:t>Contactpersonen</a:t>
            </a:r>
            <a:endParaRPr lang="en-GB" err="1"/>
          </a:p>
        </p:txBody>
      </p:sp>
      <p:sp>
        <p:nvSpPr>
          <p:cNvPr id="3" name="Content Placeholder 2">
            <a:extLst>
              <a:ext uri="{FF2B5EF4-FFF2-40B4-BE49-F238E27FC236}">
                <a16:creationId xmlns:a16="http://schemas.microsoft.com/office/drawing/2014/main" id="{F03D4506-FEAB-5427-273E-8FC397E27601}"/>
              </a:ext>
            </a:extLst>
          </p:cNvPr>
          <p:cNvSpPr>
            <a:spLocks noGrp="1"/>
          </p:cNvSpPr>
          <p:nvPr>
            <p:ph idx="1"/>
          </p:nvPr>
        </p:nvSpPr>
        <p:spPr/>
        <p:txBody>
          <a:bodyPr vert="horz" lIns="91440" tIns="45720" rIns="91440" bIns="45720" rtlCol="0" anchor="t">
            <a:normAutofit/>
          </a:bodyPr>
          <a:lstStyle/>
          <a:p>
            <a:r>
              <a:rPr lang="en-GB">
                <a:cs typeface="Calibri"/>
              </a:rPr>
              <a:t>Maarten </a:t>
            </a:r>
            <a:r>
              <a:rPr lang="en-GB" err="1">
                <a:cs typeface="Calibri"/>
              </a:rPr>
              <a:t>Groenen</a:t>
            </a:r>
            <a:r>
              <a:rPr lang="en-GB">
                <a:cs typeface="Calibri"/>
              </a:rPr>
              <a:t> – </a:t>
            </a:r>
            <a:r>
              <a:rPr lang="en-GB" err="1">
                <a:cs typeface="Calibri"/>
              </a:rPr>
              <a:t>Waterschap</a:t>
            </a:r>
            <a:r>
              <a:rPr lang="en-GB">
                <a:cs typeface="Calibri"/>
              </a:rPr>
              <a:t> </a:t>
            </a:r>
            <a:r>
              <a:rPr lang="en-GB" err="1">
                <a:cs typeface="Calibri"/>
              </a:rPr>
              <a:t>Vallei</a:t>
            </a:r>
            <a:r>
              <a:rPr lang="en-GB">
                <a:cs typeface="Calibri"/>
              </a:rPr>
              <a:t> </a:t>
            </a:r>
            <a:r>
              <a:rPr lang="en-GB" err="1">
                <a:cs typeface="Calibri"/>
              </a:rPr>
              <a:t>en</a:t>
            </a:r>
            <a:r>
              <a:rPr lang="en-GB">
                <a:cs typeface="Calibri"/>
              </a:rPr>
              <a:t> Veluwe</a:t>
            </a:r>
          </a:p>
          <a:p>
            <a:r>
              <a:rPr lang="en-GB">
                <a:cs typeface="Calibri"/>
              </a:rPr>
              <a:t>Caroline Moons - </a:t>
            </a:r>
            <a:r>
              <a:rPr lang="en-GB" err="1">
                <a:cs typeface="Calibri"/>
              </a:rPr>
              <a:t>Rioolzorg</a:t>
            </a:r>
          </a:p>
          <a:p>
            <a:endParaRPr lang="en-GB">
              <a:cs typeface="Calibri"/>
            </a:endParaRPr>
          </a:p>
        </p:txBody>
      </p:sp>
      <p:sp>
        <p:nvSpPr>
          <p:cNvPr id="4" name="Footer Placeholder 3">
            <a:extLst>
              <a:ext uri="{FF2B5EF4-FFF2-40B4-BE49-F238E27FC236}">
                <a16:creationId xmlns:a16="http://schemas.microsoft.com/office/drawing/2014/main" id="{589205C0-CC1D-3655-9349-3AC92597FEC7}"/>
              </a:ext>
            </a:extLst>
          </p:cNvPr>
          <p:cNvSpPr>
            <a:spLocks noGrp="1"/>
          </p:cNvSpPr>
          <p:nvPr>
            <p:ph type="ftr" sz="quarter" idx="11"/>
          </p:nvPr>
        </p:nvSpPr>
        <p:spPr/>
        <p:txBody>
          <a:bodyPr/>
          <a:lstStyle/>
          <a:p>
            <a:endParaRPr lang="de-DE"/>
          </a:p>
        </p:txBody>
      </p:sp>
      <p:sp>
        <p:nvSpPr>
          <p:cNvPr id="5" name="Slide Number Placeholder 4">
            <a:extLst>
              <a:ext uri="{FF2B5EF4-FFF2-40B4-BE49-F238E27FC236}">
                <a16:creationId xmlns:a16="http://schemas.microsoft.com/office/drawing/2014/main" id="{FFE4E0F0-BD86-1407-1714-7682CE3EE79A}"/>
              </a:ext>
            </a:extLst>
          </p:cNvPr>
          <p:cNvSpPr>
            <a:spLocks noGrp="1"/>
          </p:cNvSpPr>
          <p:nvPr>
            <p:ph type="sldNum" sz="quarter" idx="12"/>
          </p:nvPr>
        </p:nvSpPr>
        <p:spPr/>
        <p:txBody>
          <a:bodyPr/>
          <a:lstStyle/>
          <a:p>
            <a:fld id="{4CD814C8-F66B-4915-9FEC-D62A1DED085F}" type="slidenum">
              <a:rPr lang="de-DE" smtClean="0"/>
              <a:t>49</a:t>
            </a:fld>
            <a:endParaRPr lang="de-DE"/>
          </a:p>
        </p:txBody>
      </p:sp>
    </p:spTree>
    <p:extLst>
      <p:ext uri="{BB962C8B-B14F-4D97-AF65-F5344CB8AC3E}">
        <p14:creationId xmlns:p14="http://schemas.microsoft.com/office/powerpoint/2010/main" val="949608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52D6FC2F-6D5C-A36B-FCDE-7666D5C5C52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86238" y="1759400"/>
            <a:ext cx="5091848" cy="2654829"/>
          </a:xfrm>
          <a:prstGeom prst="rect">
            <a:avLst/>
          </a:prstGeom>
          <a:ln>
            <a:solidFill>
              <a:schemeClr val="tx1"/>
            </a:solidFill>
          </a:ln>
        </p:spPr>
      </p:pic>
      <p:sp>
        <p:nvSpPr>
          <p:cNvPr id="7" name="Slide Number Placeholder 6">
            <a:extLst>
              <a:ext uri="{FF2B5EF4-FFF2-40B4-BE49-F238E27FC236}">
                <a16:creationId xmlns:a16="http://schemas.microsoft.com/office/drawing/2014/main" id="{FCEEF1FF-4C08-3CE3-B8EC-173063666276}"/>
              </a:ext>
            </a:extLst>
          </p:cNvPr>
          <p:cNvSpPr>
            <a:spLocks noGrp="1"/>
          </p:cNvSpPr>
          <p:nvPr>
            <p:ph type="sldNum" sz="quarter" idx="12"/>
          </p:nvPr>
        </p:nvSpPr>
        <p:spPr/>
        <p:txBody>
          <a:bodyPr/>
          <a:lstStyle/>
          <a:p>
            <a:fld id="{4CD814C8-F66B-4915-9FEC-D62A1DED085F}" type="slidenum">
              <a:rPr lang="de-DE" smtClean="0"/>
              <a:t>5</a:t>
            </a:fld>
            <a:endParaRPr lang="en-US"/>
          </a:p>
        </p:txBody>
      </p:sp>
      <p:sp>
        <p:nvSpPr>
          <p:cNvPr id="2" name="TextBox 1">
            <a:extLst>
              <a:ext uri="{FF2B5EF4-FFF2-40B4-BE49-F238E27FC236}">
                <a16:creationId xmlns:a16="http://schemas.microsoft.com/office/drawing/2014/main" id="{91F348BA-D74D-9609-12DF-C7EC268D9757}"/>
              </a:ext>
            </a:extLst>
          </p:cNvPr>
          <p:cNvSpPr txBox="1"/>
          <p:nvPr/>
        </p:nvSpPr>
        <p:spPr>
          <a:xfrm>
            <a:off x="654423" y="645459"/>
            <a:ext cx="6015317" cy="2654829"/>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70000"/>
              </a:lnSpc>
              <a:spcBef>
                <a:spcPts val="1000"/>
              </a:spcBef>
            </a:pPr>
            <a:r>
              <a:rPr lang="nl-NL" b="1" dirty="0">
                <a:latin typeface="Microsoft Tai Le"/>
                <a:ea typeface="+mn-lt"/>
                <a:cs typeface="+mn-lt"/>
              </a:rPr>
              <a:t>RIOOLVREEMD WATER</a:t>
            </a:r>
            <a:endParaRPr lang="en-US" dirty="0">
              <a:latin typeface="Microsoft Tai Le"/>
              <a:ea typeface="+mn-lt"/>
              <a:cs typeface="+mn-lt"/>
            </a:endParaRPr>
          </a:p>
          <a:p>
            <a:pPr algn="ctr">
              <a:lnSpc>
                <a:spcPct val="170000"/>
              </a:lnSpc>
              <a:spcBef>
                <a:spcPts val="1000"/>
              </a:spcBef>
            </a:pPr>
            <a:r>
              <a:rPr lang="nl-NL" dirty="0">
                <a:latin typeface="Microsoft Tai Le"/>
                <a:ea typeface="+mn-lt"/>
                <a:cs typeface="+mn-lt"/>
              </a:rPr>
              <a:t>“Water dat je niet verwacht dat er op een droge dag binnen komt in de riolering.”</a:t>
            </a:r>
          </a:p>
          <a:p>
            <a:pPr>
              <a:lnSpc>
                <a:spcPct val="170000"/>
              </a:lnSpc>
              <a:spcBef>
                <a:spcPts val="1000"/>
              </a:spcBef>
            </a:pPr>
            <a:r>
              <a:rPr lang="nl-NL" sz="1800" b="1" dirty="0">
                <a:latin typeface="Microsoft Tai Le"/>
                <a:ea typeface="+mn-lt"/>
                <a:cs typeface="Microsoft Tai Le"/>
              </a:rPr>
              <a:t>Voorbeelden: </a:t>
            </a:r>
            <a:r>
              <a:rPr lang="nl-NL" sz="1800" dirty="0">
                <a:latin typeface="Microsoft Tai Le"/>
                <a:ea typeface="+mn-lt"/>
                <a:cs typeface="Microsoft Tai Le"/>
              </a:rPr>
              <a:t>grondwater, overstorten van oppervlaktewater, </a:t>
            </a:r>
            <a:r>
              <a:rPr lang="nl-NL" dirty="0">
                <a:latin typeface="Microsoft Tai Le"/>
                <a:ea typeface="+mn-lt"/>
                <a:cs typeface="Microsoft Tai Le"/>
              </a:rPr>
              <a:t>verbeterd gescheiden stelsel </a:t>
            </a:r>
            <a:endParaRPr lang="nl-NL" sz="1800" dirty="0">
              <a:latin typeface="Microsoft Tai Le" panose="020B0502040204020203" pitchFamily="34" charset="0"/>
              <a:ea typeface="+mn-lt"/>
              <a:cs typeface="Microsoft Tai Le" panose="020B0502040204020203" pitchFamily="34" charset="0"/>
            </a:endParaRPr>
          </a:p>
        </p:txBody>
      </p:sp>
      <p:sp>
        <p:nvSpPr>
          <p:cNvPr id="8" name="TextBox 7">
            <a:extLst>
              <a:ext uri="{FF2B5EF4-FFF2-40B4-BE49-F238E27FC236}">
                <a16:creationId xmlns:a16="http://schemas.microsoft.com/office/drawing/2014/main" id="{BABBE038-719E-4C3E-8171-D31A701A2762}"/>
              </a:ext>
            </a:extLst>
          </p:cNvPr>
          <p:cNvSpPr txBox="1"/>
          <p:nvPr/>
        </p:nvSpPr>
        <p:spPr>
          <a:xfrm>
            <a:off x="654423" y="3557713"/>
            <a:ext cx="6015317" cy="1713033"/>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70000"/>
              </a:lnSpc>
              <a:spcBef>
                <a:spcPts val="1000"/>
              </a:spcBef>
            </a:pPr>
            <a:r>
              <a:rPr lang="nl-NL" b="1" dirty="0">
                <a:latin typeface="Microsoft Tai Le"/>
                <a:ea typeface="+mn-lt"/>
                <a:cs typeface="+mn-lt"/>
              </a:rPr>
              <a:t>FOUTIEVE AANSLUITINGEN</a:t>
            </a:r>
            <a:endParaRPr lang="en-US" dirty="0">
              <a:latin typeface="Microsoft Tai Le"/>
              <a:ea typeface="+mn-lt"/>
              <a:cs typeface="+mn-lt"/>
            </a:endParaRPr>
          </a:p>
          <a:p>
            <a:pPr algn="ctr">
              <a:lnSpc>
                <a:spcPct val="170000"/>
              </a:lnSpc>
              <a:spcBef>
                <a:spcPts val="1000"/>
              </a:spcBef>
            </a:pPr>
            <a:r>
              <a:rPr lang="nl-NL" dirty="0">
                <a:latin typeface="Microsoft Tai Le"/>
                <a:ea typeface="+mn-lt"/>
                <a:cs typeface="+mn-lt"/>
              </a:rPr>
              <a:t>Vuilwater (DWA) in hemelwaterstelsel (HWA)</a:t>
            </a:r>
          </a:p>
          <a:p>
            <a:pPr algn="ctr">
              <a:lnSpc>
                <a:spcPct val="170000"/>
              </a:lnSpc>
              <a:spcBef>
                <a:spcPts val="1000"/>
              </a:spcBef>
            </a:pPr>
            <a:r>
              <a:rPr lang="nl-NL" dirty="0">
                <a:latin typeface="Microsoft Tai Le"/>
                <a:ea typeface="+mn-lt"/>
                <a:cs typeface="+mn-lt"/>
              </a:rPr>
              <a:t>Hemelwater (HWA) in vuilwaterstelsel (DWA)</a:t>
            </a:r>
            <a:endParaRPr lang="en-US" dirty="0">
              <a:latin typeface="Microsoft Tai Le"/>
            </a:endParaRPr>
          </a:p>
        </p:txBody>
      </p:sp>
    </p:spTree>
    <p:extLst>
      <p:ext uri="{BB962C8B-B14F-4D97-AF65-F5344CB8AC3E}">
        <p14:creationId xmlns:p14="http://schemas.microsoft.com/office/powerpoint/2010/main" val="2431511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9F1AD-8E0F-1DDA-DB6C-061DEB51413E}"/>
              </a:ext>
            </a:extLst>
          </p:cNvPr>
          <p:cNvSpPr>
            <a:spLocks noGrp="1"/>
          </p:cNvSpPr>
          <p:nvPr>
            <p:ph type="title"/>
          </p:nvPr>
        </p:nvSpPr>
        <p:spPr/>
        <p:txBody>
          <a:bodyPr>
            <a:normAutofit/>
          </a:bodyPr>
          <a:lstStyle/>
          <a:p>
            <a:r>
              <a:rPr lang="en-GB" b="1">
                <a:latin typeface="Microsoft JhengHei"/>
                <a:ea typeface="Microsoft JhengHei"/>
                <a:cs typeface="+mj-lt"/>
              </a:rPr>
              <a:t>Caroline Moons (</a:t>
            </a:r>
            <a:r>
              <a:rPr lang="en-GB" b="1" err="1">
                <a:latin typeface="Microsoft JhengHei"/>
                <a:ea typeface="Microsoft JhengHei"/>
                <a:cs typeface="+mj-lt"/>
              </a:rPr>
              <a:t>Rioolzorg</a:t>
            </a:r>
            <a:r>
              <a:rPr lang="en-GB" b="1">
                <a:latin typeface="Microsoft JhengHei"/>
                <a:ea typeface="Microsoft JhengHei"/>
                <a:cs typeface="+mj-lt"/>
              </a:rPr>
              <a:t>)</a:t>
            </a:r>
            <a:endParaRPr lang="en-US" b="1">
              <a:cs typeface="Calibri Light"/>
            </a:endParaRPr>
          </a:p>
          <a:p>
            <a:endParaRPr lang="nl-NL">
              <a:ea typeface="+mj-lt"/>
              <a:cs typeface="+mj-lt"/>
            </a:endParaRPr>
          </a:p>
        </p:txBody>
      </p:sp>
      <p:sp>
        <p:nvSpPr>
          <p:cNvPr id="3" name="Content Placeholder 2">
            <a:extLst>
              <a:ext uri="{FF2B5EF4-FFF2-40B4-BE49-F238E27FC236}">
                <a16:creationId xmlns:a16="http://schemas.microsoft.com/office/drawing/2014/main" id="{285A6B20-72DE-1A05-96C9-BBAC235C336E}"/>
              </a:ext>
            </a:extLst>
          </p:cNvPr>
          <p:cNvSpPr>
            <a:spLocks noGrp="1"/>
          </p:cNvSpPr>
          <p:nvPr>
            <p:ph idx="1"/>
          </p:nvPr>
        </p:nvSpPr>
        <p:spPr>
          <a:xfrm>
            <a:off x="838200" y="1893660"/>
            <a:ext cx="10515600" cy="4223667"/>
          </a:xfrm>
        </p:spPr>
        <p:txBody>
          <a:bodyPr vert="horz" lIns="91440" tIns="45720" rIns="91440" bIns="45720" rtlCol="0" anchor="t">
            <a:noAutofit/>
          </a:bodyPr>
          <a:lstStyle/>
          <a:p>
            <a:pPr marL="0" indent="0">
              <a:lnSpc>
                <a:spcPct val="100000"/>
              </a:lnSpc>
              <a:buNone/>
            </a:pPr>
            <a:r>
              <a:rPr lang="nl-NL" sz="1400">
                <a:latin typeface="Microsoft JhengHei"/>
                <a:ea typeface="+mn-lt"/>
                <a:cs typeface="+mn-lt"/>
              </a:rPr>
              <a:t>Voorstel meetgegevens analyse (met aannames) &gt; Slim! Je weet wat voor oppervlak er aangesloten zou kunnen zijn</a:t>
            </a:r>
            <a:endParaRPr lang="en-US">
              <a:cs typeface="Calibri" panose="020F0502020204030204"/>
            </a:endParaRPr>
          </a:p>
          <a:p>
            <a:pPr marL="0" indent="0">
              <a:lnSpc>
                <a:spcPct val="100000"/>
              </a:lnSpc>
              <a:buNone/>
            </a:pPr>
            <a:r>
              <a:rPr lang="nl-NL" sz="1400">
                <a:latin typeface="Microsoft JhengHei"/>
                <a:ea typeface="+mn-lt"/>
                <a:cs typeface="+mn-lt"/>
              </a:rPr>
              <a:t>Vragen Caroline</a:t>
            </a:r>
          </a:p>
          <a:p>
            <a:pPr>
              <a:lnSpc>
                <a:spcPct val="100000"/>
              </a:lnSpc>
            </a:pPr>
            <a:r>
              <a:rPr lang="nl-NL" sz="1400">
                <a:latin typeface="Microsoft JhengHei"/>
                <a:ea typeface="+mn-lt"/>
                <a:cs typeface="+mn-lt"/>
              </a:rPr>
              <a:t>Zijn er overstorten? Functioneren de overstorten goed?</a:t>
            </a:r>
          </a:p>
          <a:p>
            <a:pPr>
              <a:lnSpc>
                <a:spcPct val="100000"/>
              </a:lnSpc>
            </a:pPr>
            <a:r>
              <a:rPr lang="nl-NL" sz="1400">
                <a:latin typeface="Microsoft JhengHei"/>
                <a:ea typeface="+mn-lt"/>
                <a:cs typeface="+mn-lt"/>
              </a:rPr>
              <a:t>Industrie: liggen er twee of drie buizen? Soms is er iets anders bedacht voor dak en voor straat oppervlak.</a:t>
            </a:r>
            <a:endParaRPr lang="nl-NL" sz="1400">
              <a:latin typeface="Microsoft JhengHei"/>
              <a:ea typeface="Microsoft JhengHei"/>
              <a:cs typeface="+mn-lt"/>
            </a:endParaRPr>
          </a:p>
          <a:p>
            <a:pPr>
              <a:lnSpc>
                <a:spcPct val="100000"/>
              </a:lnSpc>
            </a:pPr>
            <a:r>
              <a:rPr lang="nl-NL" sz="1400">
                <a:latin typeface="Microsoft JhengHei"/>
                <a:ea typeface="Microsoft JhengHei"/>
                <a:cs typeface="+mn-lt"/>
              </a:rPr>
              <a:t>Verbindingen tussen stelsel (VGS): is het wel goed dichtgezet? </a:t>
            </a:r>
            <a:endParaRPr lang="nl-NL" sz="1400">
              <a:cs typeface="Calibri"/>
            </a:endParaRPr>
          </a:p>
          <a:p>
            <a:pPr marL="0" indent="0">
              <a:lnSpc>
                <a:spcPct val="100000"/>
              </a:lnSpc>
              <a:buNone/>
            </a:pPr>
            <a:endParaRPr lang="nl-NL" sz="1400">
              <a:latin typeface="Microsoft JhengHei"/>
              <a:ea typeface="+mn-lt"/>
              <a:cs typeface="+mn-lt"/>
            </a:endParaRPr>
          </a:p>
          <a:p>
            <a:pPr marL="0" indent="0">
              <a:lnSpc>
                <a:spcPct val="100000"/>
              </a:lnSpc>
              <a:buNone/>
            </a:pPr>
            <a:r>
              <a:rPr lang="nl-NL" sz="1400" b="1">
                <a:latin typeface="Microsoft JhengHei"/>
                <a:ea typeface="+mn-lt"/>
                <a:cs typeface="+mn-lt"/>
              </a:rPr>
              <a:t>Tip! Ga naar buiten. </a:t>
            </a:r>
            <a:r>
              <a:rPr lang="nl-NL" sz="1400">
                <a:latin typeface="Microsoft JhengHei"/>
                <a:ea typeface="+mn-lt"/>
                <a:cs typeface="+mn-lt"/>
              </a:rPr>
              <a:t>Vertrouw minder op de theorie en de tekeningen</a:t>
            </a:r>
            <a:endParaRPr lang="nl-NL" sz="1400">
              <a:cs typeface="Calibri"/>
            </a:endParaRPr>
          </a:p>
          <a:p>
            <a:pPr>
              <a:lnSpc>
                <a:spcPct val="100000"/>
              </a:lnSpc>
            </a:pPr>
            <a:r>
              <a:rPr lang="nl-NL" sz="1400">
                <a:latin typeface="Microsoft JhengHei"/>
                <a:ea typeface="+mn-lt"/>
                <a:cs typeface="+mn-lt"/>
              </a:rPr>
              <a:t>Als het regent! Ga erheen en trek (alle) DWA &amp; HWA putten open</a:t>
            </a:r>
          </a:p>
          <a:p>
            <a:pPr lvl="1">
              <a:lnSpc>
                <a:spcPct val="100000"/>
              </a:lnSpc>
            </a:pPr>
            <a:r>
              <a:rPr lang="nl-NL" sz="1400">
                <a:latin typeface="Microsoft JhengHei"/>
                <a:ea typeface="+mn-lt"/>
                <a:cs typeface="+mn-lt"/>
              </a:rPr>
              <a:t>Welke kant stroom het op? Gebeurt er iets raar? </a:t>
            </a:r>
            <a:endParaRPr lang="nl-NL" sz="1400">
              <a:latin typeface="Microsoft JhengHei"/>
              <a:ea typeface="Microsoft JhengHei"/>
              <a:cs typeface="Calibri" panose="020F0502020204030204"/>
            </a:endParaRPr>
          </a:p>
          <a:p>
            <a:pPr lvl="1">
              <a:lnSpc>
                <a:spcPct val="100000"/>
              </a:lnSpc>
            </a:pPr>
            <a:r>
              <a:rPr lang="nl-NL" sz="1400">
                <a:latin typeface="Microsoft JhengHei"/>
                <a:ea typeface="Microsoft JhengHei"/>
                <a:cs typeface="+mn-lt"/>
              </a:rPr>
              <a:t>Bij de bedrijfspanden, zien we daar al de stromingen?</a:t>
            </a:r>
            <a:endParaRPr lang="en-US" sz="1400">
              <a:latin typeface="Calibri" panose="020F0502020204030204"/>
              <a:ea typeface="Microsoft JhengHei"/>
              <a:cs typeface="+mn-lt"/>
            </a:endParaRPr>
          </a:p>
          <a:p>
            <a:pPr lvl="1">
              <a:lnSpc>
                <a:spcPct val="100000"/>
              </a:lnSpc>
            </a:pPr>
            <a:r>
              <a:rPr lang="nl-NL" sz="1400">
                <a:latin typeface="Microsoft JhengHei"/>
                <a:ea typeface="Microsoft JhengHei"/>
                <a:cs typeface="+mn-lt"/>
              </a:rPr>
              <a:t>Hebben HWA en DWA allebei stromingen </a:t>
            </a:r>
            <a:endParaRPr lang="en-US" sz="1400">
              <a:latin typeface="Calibri" panose="020F0502020204030204"/>
              <a:ea typeface="Microsoft JhengHei"/>
              <a:cs typeface="+mn-lt"/>
            </a:endParaRPr>
          </a:p>
          <a:p>
            <a:pPr>
              <a:lnSpc>
                <a:spcPct val="100000"/>
              </a:lnSpc>
            </a:pPr>
            <a:r>
              <a:rPr lang="nl-NL" sz="1400">
                <a:latin typeface="Microsoft JhengHei"/>
                <a:ea typeface="Microsoft JhengHei"/>
                <a:cs typeface="+mn-lt"/>
              </a:rPr>
              <a:t>Kleurstof heeft niet veel zin, je moet veel water bij je hebben en je ziet hetzelfde als het regent</a:t>
            </a:r>
            <a:endParaRPr lang="en-US" sz="1400">
              <a:ea typeface="+mn-lt"/>
              <a:cs typeface="+mn-lt"/>
            </a:endParaRPr>
          </a:p>
          <a:p>
            <a:pPr marL="0" indent="0">
              <a:lnSpc>
                <a:spcPct val="100000"/>
              </a:lnSpc>
              <a:buNone/>
            </a:pPr>
            <a:br>
              <a:rPr lang="nl-NL" sz="1200">
                <a:latin typeface="Microsoft JhengHei"/>
                <a:ea typeface="+mn-lt"/>
                <a:cs typeface="+mn-lt"/>
              </a:rPr>
            </a:br>
            <a:endParaRPr lang="nl-NL" sz="1400">
              <a:latin typeface="Microsoft JhengHei"/>
              <a:ea typeface="+mn-lt"/>
              <a:cs typeface="+mn-lt"/>
            </a:endParaRPr>
          </a:p>
        </p:txBody>
      </p:sp>
      <p:sp>
        <p:nvSpPr>
          <p:cNvPr id="5" name="Slide Number Placeholder 4">
            <a:extLst>
              <a:ext uri="{FF2B5EF4-FFF2-40B4-BE49-F238E27FC236}">
                <a16:creationId xmlns:a16="http://schemas.microsoft.com/office/drawing/2014/main" id="{7729AE7B-033B-5198-A8E9-9370E796F0F3}"/>
              </a:ext>
            </a:extLst>
          </p:cNvPr>
          <p:cNvSpPr>
            <a:spLocks noGrp="1"/>
          </p:cNvSpPr>
          <p:nvPr>
            <p:ph type="sldNum" sz="quarter" idx="12"/>
          </p:nvPr>
        </p:nvSpPr>
        <p:spPr/>
        <p:txBody>
          <a:bodyPr/>
          <a:lstStyle/>
          <a:p>
            <a:fld id="{4CD814C8-F66B-4915-9FEC-D62A1DED085F}" type="slidenum">
              <a:rPr lang="de-DE" smtClean="0"/>
              <a:t>50</a:t>
            </a:fld>
            <a:endParaRPr lang="de-DE"/>
          </a:p>
        </p:txBody>
      </p:sp>
      <p:sp>
        <p:nvSpPr>
          <p:cNvPr id="6" name="TextBox 5">
            <a:extLst>
              <a:ext uri="{FF2B5EF4-FFF2-40B4-BE49-F238E27FC236}">
                <a16:creationId xmlns:a16="http://schemas.microsoft.com/office/drawing/2014/main" id="{5C3315E7-9765-F45B-11F7-49EF8A33A7D9}"/>
              </a:ext>
            </a:extLst>
          </p:cNvPr>
          <p:cNvSpPr txBox="1"/>
          <p:nvPr/>
        </p:nvSpPr>
        <p:spPr>
          <a:xfrm>
            <a:off x="8538229" y="3287049"/>
            <a:ext cx="3541888" cy="2031325"/>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nl-NL" sz="1400">
                <a:latin typeface="Microsoft JhengHei"/>
                <a:ea typeface="Segoe UI"/>
                <a:cs typeface="Segoe UI"/>
              </a:rPr>
              <a:t>Hoe gaat rioolzorg te werk?</a:t>
            </a:r>
            <a:r>
              <a:rPr lang="en-US" sz="1400">
                <a:latin typeface="Microsoft JhengHei"/>
                <a:ea typeface="Segoe UI"/>
                <a:cs typeface="Segoe UI"/>
              </a:rPr>
              <a:t>​</a:t>
            </a:r>
          </a:p>
          <a:p>
            <a:pPr marL="285750" indent="-285750">
              <a:buFont typeface="Arial"/>
              <a:buChar char="•"/>
            </a:pPr>
            <a:r>
              <a:rPr lang="nl-NL" sz="1400">
                <a:latin typeface="Microsoft JhengHei"/>
                <a:ea typeface="Arial"/>
                <a:cs typeface="Arial"/>
              </a:rPr>
              <a:t>Riooltekeningen </a:t>
            </a:r>
            <a:r>
              <a:rPr lang="en-US" sz="1400">
                <a:latin typeface="Microsoft JhengHei"/>
                <a:ea typeface="Arial"/>
                <a:cs typeface="Arial"/>
              </a:rPr>
              <a:t>​&amp; </a:t>
            </a:r>
            <a:r>
              <a:rPr lang="nl-NL" sz="1400">
                <a:latin typeface="Microsoft JhengHei"/>
                <a:ea typeface="Arial"/>
                <a:cs typeface="Arial"/>
              </a:rPr>
              <a:t>Adressenlijst</a:t>
            </a:r>
          </a:p>
          <a:p>
            <a:pPr marL="285750" indent="-285750">
              <a:buFont typeface="Arial"/>
              <a:buChar char="•"/>
            </a:pPr>
            <a:r>
              <a:rPr lang="en-US" sz="1400">
                <a:latin typeface="Microsoft JhengHei"/>
                <a:ea typeface="Arial"/>
                <a:cs typeface="Arial"/>
              </a:rPr>
              <a:t>(</a:t>
            </a:r>
            <a:r>
              <a:rPr lang="en-US" sz="1400" err="1">
                <a:latin typeface="Microsoft JhengHei"/>
                <a:ea typeface="Arial"/>
                <a:cs typeface="Arial"/>
              </a:rPr>
              <a:t>geen</a:t>
            </a:r>
            <a:r>
              <a:rPr lang="en-US" sz="1400">
                <a:latin typeface="Microsoft JhengHei"/>
                <a:ea typeface="Arial"/>
                <a:cs typeface="Arial"/>
              </a:rPr>
              <a:t> </a:t>
            </a:r>
            <a:r>
              <a:rPr lang="en-US" sz="1400" err="1">
                <a:latin typeface="Microsoft JhengHei"/>
                <a:ea typeface="Arial"/>
                <a:cs typeface="Arial"/>
              </a:rPr>
              <a:t>debietmetingen</a:t>
            </a:r>
            <a:r>
              <a:rPr lang="en-US" sz="1400">
                <a:latin typeface="Microsoft JhengHei"/>
                <a:ea typeface="Arial"/>
                <a:cs typeface="Arial"/>
              </a:rPr>
              <a:t>)​</a:t>
            </a:r>
            <a:endParaRPr lang="en-US">
              <a:cs typeface="Calibri" panose="020F0502020204030204"/>
            </a:endParaRPr>
          </a:p>
          <a:p>
            <a:pPr marL="285750" lvl="0" indent="-285750" rtl="0">
              <a:buFont typeface="Arial"/>
              <a:buChar char="•"/>
            </a:pPr>
            <a:r>
              <a:rPr lang="nl-NL" sz="1400">
                <a:latin typeface="Microsoft JhengHei"/>
                <a:ea typeface="Arial"/>
                <a:cs typeface="Arial"/>
              </a:rPr>
              <a:t>Grof naar fijn​</a:t>
            </a:r>
          </a:p>
          <a:p>
            <a:pPr marL="285750" lvl="0" indent="-285750" rtl="0">
              <a:buFont typeface="Arial"/>
              <a:buChar char="•"/>
            </a:pPr>
            <a:r>
              <a:rPr lang="nl-NL" sz="1400">
                <a:latin typeface="Microsoft JhengHei"/>
                <a:ea typeface="Arial"/>
                <a:cs typeface="Arial"/>
              </a:rPr>
              <a:t>Is er iets mis met het stelsel? ​</a:t>
            </a:r>
          </a:p>
          <a:p>
            <a:pPr marL="742950" lvl="1" indent="-285750">
              <a:buFont typeface="Arial"/>
              <a:buChar char="•"/>
            </a:pPr>
            <a:r>
              <a:rPr lang="nl-NL" sz="1400">
                <a:latin typeface="Microsoft JhengHei"/>
                <a:ea typeface="Arial"/>
                <a:cs typeface="Arial"/>
              </a:rPr>
              <a:t>Negatieve overstort​</a:t>
            </a:r>
          </a:p>
          <a:p>
            <a:pPr marL="742950" lvl="1" indent="-285750" rtl="0">
              <a:buFont typeface="Arial"/>
              <a:buChar char="•"/>
            </a:pPr>
            <a:r>
              <a:rPr lang="nl-NL" sz="1400">
                <a:latin typeface="Microsoft JhengHei"/>
                <a:ea typeface="Arial"/>
                <a:cs typeface="Arial"/>
              </a:rPr>
              <a:t>Kleppen die openstaan ​</a:t>
            </a:r>
          </a:p>
          <a:p>
            <a:pPr marL="742950" lvl="1" indent="-285750" rtl="0">
              <a:buFont typeface="Arial"/>
              <a:buChar char="•"/>
            </a:pPr>
            <a:r>
              <a:rPr lang="nl-NL" sz="1400">
                <a:latin typeface="Microsoft JhengHei"/>
                <a:ea typeface="Arial"/>
                <a:cs typeface="Arial"/>
              </a:rPr>
              <a:t>Onderlinge verbindingen in het stelsel </a:t>
            </a:r>
            <a:endParaRPr lang="en-GB" sz="1400">
              <a:latin typeface="Microsoft JhengHei"/>
              <a:ea typeface="Microsoft JhengHei"/>
            </a:endParaRPr>
          </a:p>
        </p:txBody>
      </p:sp>
    </p:spTree>
    <p:extLst>
      <p:ext uri="{BB962C8B-B14F-4D97-AF65-F5344CB8AC3E}">
        <p14:creationId xmlns:p14="http://schemas.microsoft.com/office/powerpoint/2010/main" val="41961614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14D850-DB26-77C6-E0EE-13B8BC6D2798}"/>
              </a:ext>
            </a:extLst>
          </p:cNvPr>
          <p:cNvSpPr>
            <a:spLocks noGrp="1"/>
          </p:cNvSpPr>
          <p:nvPr>
            <p:ph type="title"/>
          </p:nvPr>
        </p:nvSpPr>
        <p:spPr/>
        <p:txBody>
          <a:bodyPr/>
          <a:lstStyle/>
          <a:p>
            <a:r>
              <a:rPr lang="nl-NL" b="1">
                <a:latin typeface="Microsoft JhengHei"/>
                <a:ea typeface="Microsoft JhengHei"/>
              </a:rPr>
              <a:t>Definities</a:t>
            </a:r>
          </a:p>
        </p:txBody>
      </p:sp>
      <p:sp>
        <p:nvSpPr>
          <p:cNvPr id="3" name="Tijdelijke aanduiding voor inhoud 2">
            <a:extLst>
              <a:ext uri="{FF2B5EF4-FFF2-40B4-BE49-F238E27FC236}">
                <a16:creationId xmlns:a16="http://schemas.microsoft.com/office/drawing/2014/main" id="{16B4992A-B8F9-5191-FE4E-840A673B1902}"/>
              </a:ext>
            </a:extLst>
          </p:cNvPr>
          <p:cNvSpPr>
            <a:spLocks noGrp="1"/>
          </p:cNvSpPr>
          <p:nvPr>
            <p:ph idx="1"/>
          </p:nvPr>
        </p:nvSpPr>
        <p:spPr/>
        <p:txBody>
          <a:bodyPr vert="horz" lIns="91440" tIns="45720" rIns="91440" bIns="45720" rtlCol="0" anchor="t">
            <a:noAutofit/>
          </a:bodyPr>
          <a:lstStyle/>
          <a:p>
            <a:pPr marL="0" indent="0">
              <a:lnSpc>
                <a:spcPct val="150000"/>
              </a:lnSpc>
              <a:buNone/>
            </a:pPr>
            <a:r>
              <a:rPr lang="nl-NL" sz="1600" u="sng">
                <a:latin typeface="Microsoft JhengHei"/>
                <a:ea typeface="Microsoft JhengHei"/>
              </a:rPr>
              <a:t>Rioolvreemd water </a:t>
            </a:r>
            <a:r>
              <a:rPr lang="nl-NL" sz="1600">
                <a:latin typeface="Microsoft JhengHei"/>
                <a:ea typeface="Microsoft JhengHei"/>
              </a:rPr>
              <a:t>= </a:t>
            </a:r>
            <a:endParaRPr lang="en-US" sz="1600">
              <a:cs typeface="Calibri"/>
            </a:endParaRPr>
          </a:p>
          <a:p>
            <a:pPr indent="0">
              <a:lnSpc>
                <a:spcPct val="150000"/>
              </a:lnSpc>
            </a:pPr>
            <a:r>
              <a:rPr lang="nl-NL" sz="1600">
                <a:latin typeface="Microsoft JhengHei"/>
                <a:ea typeface="Microsoft JhengHei"/>
              </a:rPr>
              <a:t>Rioolvreemd water is water dat niet thuishoort in het riool. De hoeveelheid rioolvreemd water volgt uit de gemeten afvoer minus de theoretische afvoer (Bron 2)</a:t>
            </a:r>
          </a:p>
          <a:p>
            <a:pPr indent="0">
              <a:lnSpc>
                <a:spcPct val="150000"/>
              </a:lnSpc>
            </a:pPr>
            <a:r>
              <a:rPr lang="nl-NL" sz="1600">
                <a:latin typeface="Microsoft JhengHei"/>
                <a:ea typeface="Microsoft JhengHei"/>
              </a:rPr>
              <a:t>Rioolvreemd water (rv) is al het water, niet zijnde vuilwater of regenwater, dat door de riolering wordt afgevoerd. Bijvoorbeeld grondwater dat via lekke leidingen of drainagesystemen in het riool terecht komt, of oppervlaktewater dat binnenstroomt via (lekke of te lage) overstortdrempels. (Bron 1)</a:t>
            </a:r>
          </a:p>
          <a:p>
            <a:pPr marL="0" indent="0">
              <a:lnSpc>
                <a:spcPct val="150000"/>
              </a:lnSpc>
              <a:buNone/>
            </a:pPr>
            <a:r>
              <a:rPr lang="nl-NL" sz="1600" u="sng">
                <a:latin typeface="Microsoft JhengHei"/>
                <a:ea typeface="Microsoft JhengHei"/>
              </a:rPr>
              <a:t>DWAAS-systematiek</a:t>
            </a:r>
            <a:r>
              <a:rPr lang="nl-NL" sz="1600">
                <a:latin typeface="Microsoft JhengHei"/>
                <a:ea typeface="Microsoft JhengHei"/>
              </a:rPr>
              <a:t> = Droog Weer Afvoer Analyse Systematiek</a:t>
            </a:r>
          </a:p>
          <a:p>
            <a:pPr marL="0" indent="0">
              <a:lnSpc>
                <a:spcPct val="150000"/>
              </a:lnSpc>
              <a:buNone/>
            </a:pPr>
            <a:r>
              <a:rPr lang="nl-NL" sz="1600" u="sng">
                <a:latin typeface="Microsoft JhengHei"/>
                <a:ea typeface="Microsoft JhengHei"/>
              </a:rPr>
              <a:t>HAAS-systematiek</a:t>
            </a:r>
            <a:r>
              <a:rPr lang="nl-NL" sz="1600">
                <a:latin typeface="Microsoft JhengHei"/>
                <a:ea typeface="Microsoft JhengHei"/>
              </a:rPr>
              <a:t> = Hemelwaterafvoer Analyse Systematiek</a:t>
            </a:r>
          </a:p>
          <a:p>
            <a:endParaRPr lang="nl-NL" sz="1200">
              <a:latin typeface="Microsoft JhengHei"/>
              <a:ea typeface="Microsoft JhengHei"/>
            </a:endParaRPr>
          </a:p>
        </p:txBody>
      </p:sp>
      <p:sp>
        <p:nvSpPr>
          <p:cNvPr id="5" name="Slide Number Placeholder 4">
            <a:extLst>
              <a:ext uri="{FF2B5EF4-FFF2-40B4-BE49-F238E27FC236}">
                <a16:creationId xmlns:a16="http://schemas.microsoft.com/office/drawing/2014/main" id="{0D0E338D-02B1-56E3-F6AA-927655680A58}"/>
              </a:ext>
            </a:extLst>
          </p:cNvPr>
          <p:cNvSpPr>
            <a:spLocks noGrp="1"/>
          </p:cNvSpPr>
          <p:nvPr>
            <p:ph type="sldNum" sz="quarter" idx="12"/>
          </p:nvPr>
        </p:nvSpPr>
        <p:spPr/>
        <p:txBody>
          <a:bodyPr/>
          <a:lstStyle/>
          <a:p>
            <a:fld id="{4CD814C8-F66B-4915-9FEC-D62A1DED085F}" type="slidenum">
              <a:rPr lang="de-DE" smtClean="0"/>
              <a:t>51</a:t>
            </a:fld>
            <a:endParaRPr lang="en-US"/>
          </a:p>
        </p:txBody>
      </p:sp>
    </p:spTree>
    <p:extLst>
      <p:ext uri="{BB962C8B-B14F-4D97-AF65-F5344CB8AC3E}">
        <p14:creationId xmlns:p14="http://schemas.microsoft.com/office/powerpoint/2010/main" val="14869566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3DD05D-07A5-B9B6-4941-BE4385A85B14}"/>
              </a:ext>
            </a:extLst>
          </p:cNvPr>
          <p:cNvSpPr>
            <a:spLocks noGrp="1"/>
          </p:cNvSpPr>
          <p:nvPr>
            <p:ph type="title"/>
          </p:nvPr>
        </p:nvSpPr>
        <p:spPr/>
        <p:txBody>
          <a:bodyPr/>
          <a:lstStyle/>
          <a:p>
            <a:r>
              <a:rPr lang="nl-NL" b="1">
                <a:latin typeface="Microsoft JhengHei"/>
                <a:ea typeface="Microsoft JhengHei"/>
              </a:rPr>
              <a:t>Bronnenlijst</a:t>
            </a:r>
          </a:p>
        </p:txBody>
      </p:sp>
      <p:sp>
        <p:nvSpPr>
          <p:cNvPr id="3" name="Tijdelijke aanduiding voor inhoud 2">
            <a:extLst>
              <a:ext uri="{FF2B5EF4-FFF2-40B4-BE49-F238E27FC236}">
                <a16:creationId xmlns:a16="http://schemas.microsoft.com/office/drawing/2014/main" id="{1E2817C7-2203-B08B-7497-C49104DBA145}"/>
              </a:ext>
            </a:extLst>
          </p:cNvPr>
          <p:cNvSpPr>
            <a:spLocks noGrp="1"/>
          </p:cNvSpPr>
          <p:nvPr>
            <p:ph idx="1"/>
          </p:nvPr>
        </p:nvSpPr>
        <p:spPr/>
        <p:txBody>
          <a:bodyPr vert="horz" lIns="91440" tIns="45720" rIns="91440" bIns="45720" rtlCol="0" anchor="t">
            <a:normAutofit/>
          </a:bodyPr>
          <a:lstStyle/>
          <a:p>
            <a:pPr marL="342900" indent="-342900">
              <a:lnSpc>
                <a:spcPct val="107000"/>
              </a:lnSpc>
              <a:buFont typeface="+mj-lt"/>
              <a:buAutoNum type="arabicPeriod"/>
            </a:pPr>
            <a:r>
              <a:rPr lang="nl-NL" sz="1800">
                <a:effectLst/>
                <a:latin typeface="Microsoft JhengHei"/>
                <a:ea typeface="Arial Nova" panose="020B0504020202020204" pitchFamily="34" charset="0"/>
                <a:cs typeface="Arial Nova" panose="020B0504020202020204" pitchFamily="34" charset="0"/>
              </a:rPr>
              <a:t>Lek- en drainagewater (rioolvreemd water), RIONED,</a:t>
            </a:r>
            <a:r>
              <a:rPr lang="nl-NL" sz="1800">
                <a:latin typeface="Microsoft JhengHei"/>
                <a:ea typeface="Arial Nova" panose="020B0504020202020204" pitchFamily="34" charset="0"/>
                <a:cs typeface="Arial Nova" panose="020B0504020202020204" pitchFamily="34" charset="0"/>
              </a:rPr>
              <a:t> </a:t>
            </a:r>
            <a:r>
              <a:rPr lang="nl-NL" sz="1800">
                <a:effectLst/>
                <a:latin typeface="Microsoft JhengHei"/>
                <a:ea typeface="Arial Nova" panose="020B0504020202020204" pitchFamily="34" charset="0"/>
                <a:cs typeface="Arial Nova" panose="020B0504020202020204" pitchFamily="34" charset="0"/>
              </a:rPr>
              <a:t> </a:t>
            </a:r>
            <a:r>
              <a:rPr lang="nl-NL" sz="1800" u="sng">
                <a:solidFill>
                  <a:srgbClr val="0563C1"/>
                </a:solidFill>
                <a:effectLst/>
                <a:latin typeface="Microsoft JhengHei"/>
                <a:ea typeface="Arial Nova" panose="020B0504020202020204" pitchFamily="34" charset="0"/>
                <a:cs typeface="Arial Nova" panose="020B0504020202020204" pitchFamily="34" charset="0"/>
                <a:hlinkClick r:id="rId2"/>
              </a:rPr>
              <a:t>https://www.riool.net/lek-en-drainagewater-rioolvreemd-water-</a:t>
            </a:r>
            <a:endParaRPr lang="nl-NL" sz="1800">
              <a:effectLst/>
              <a:latin typeface="Microsoft JhengHei"/>
              <a:ea typeface="Arial Nova" panose="020B0504020202020204" pitchFamily="34" charset="0"/>
              <a:cs typeface="Arial Nova" panose="020B0504020202020204" pitchFamily="34" charset="0"/>
            </a:endParaRPr>
          </a:p>
          <a:p>
            <a:pPr marL="342900" lvl="0" indent="-342900">
              <a:lnSpc>
                <a:spcPct val="107000"/>
              </a:lnSpc>
              <a:spcAft>
                <a:spcPts val="800"/>
              </a:spcAft>
              <a:buFont typeface="+mj-lt"/>
              <a:buAutoNum type="arabicPeriod"/>
            </a:pPr>
            <a:r>
              <a:rPr lang="nl-NL" sz="1800">
                <a:effectLst/>
                <a:latin typeface="Microsoft JhengHei"/>
                <a:ea typeface="Arial Nova" panose="020B0504020202020204" pitchFamily="34" charset="0"/>
                <a:cs typeface="Arial Nova" panose="020B0504020202020204" pitchFamily="34" charset="0"/>
              </a:rPr>
              <a:t>Rioolvreemd water inventariseren, RIONED, </a:t>
            </a:r>
            <a:r>
              <a:rPr lang="nl-NL" sz="1800" u="sng">
                <a:solidFill>
                  <a:srgbClr val="0563C1"/>
                </a:solidFill>
                <a:effectLst/>
                <a:latin typeface="Microsoft JhengHei"/>
                <a:ea typeface="Arial Nova" panose="020B0504020202020204" pitchFamily="34" charset="0"/>
                <a:cs typeface="Arial Nova" panose="020B0504020202020204" pitchFamily="34" charset="0"/>
                <a:hlinkClick r:id="rId3"/>
              </a:rPr>
              <a:t>https://www.riool.net/rioolvreemd-water-inventariseren</a:t>
            </a:r>
            <a:endParaRPr lang="nl-NL" sz="1800" u="sng">
              <a:solidFill>
                <a:srgbClr val="0563C1"/>
              </a:solidFill>
              <a:effectLst/>
              <a:latin typeface="Microsoft JhengHei"/>
              <a:ea typeface="Arial Nova" panose="020B0504020202020204" pitchFamily="34" charset="0"/>
              <a:cs typeface="Arial Nova" panose="020B0504020202020204" pitchFamily="34" charset="0"/>
            </a:endParaRPr>
          </a:p>
          <a:p>
            <a:pPr marL="342900" lvl="0" indent="-342900">
              <a:lnSpc>
                <a:spcPct val="107000"/>
              </a:lnSpc>
              <a:spcAft>
                <a:spcPts val="800"/>
              </a:spcAft>
              <a:buFont typeface="+mj-lt"/>
              <a:buAutoNum type="arabicPeriod"/>
            </a:pPr>
            <a:r>
              <a:rPr lang="nl-NL" sz="1800">
                <a:effectLst/>
                <a:latin typeface="Microsoft JhengHei"/>
                <a:ea typeface="Arial Nova" panose="020B0504020202020204" pitchFamily="34" charset="0"/>
                <a:cs typeface="Arial Nova" panose="020B0504020202020204" pitchFamily="34" charset="0"/>
              </a:rPr>
              <a:t>Rapportage monitoring Aquaflow systeem NSD terrein, Delft, </a:t>
            </a:r>
            <a:r>
              <a:rPr lang="nl-NL" sz="1800" err="1">
                <a:effectLst/>
                <a:latin typeface="Microsoft JhengHei"/>
                <a:ea typeface="Arial Nova" panose="020B0504020202020204" pitchFamily="34" charset="0"/>
                <a:cs typeface="Arial Nova" panose="020B0504020202020204" pitchFamily="34" charset="0"/>
              </a:rPr>
              <a:t>Wareco</a:t>
            </a:r>
            <a:r>
              <a:rPr lang="nl-NL" sz="1800">
                <a:effectLst/>
                <a:latin typeface="Microsoft JhengHei"/>
                <a:ea typeface="Arial Nova" panose="020B0504020202020204" pitchFamily="34" charset="0"/>
                <a:cs typeface="Arial Nova" panose="020B0504020202020204" pitchFamily="34" charset="0"/>
              </a:rPr>
              <a:t>, KE13A, RAP20110817, mei 2011</a:t>
            </a:r>
          </a:p>
          <a:p>
            <a:pPr marL="342900" lvl="0" indent="-342900">
              <a:lnSpc>
                <a:spcPct val="107000"/>
              </a:lnSpc>
              <a:spcAft>
                <a:spcPts val="800"/>
              </a:spcAft>
              <a:buFont typeface="+mj-lt"/>
              <a:buAutoNum type="arabicPeriod"/>
            </a:pPr>
            <a:endParaRPr lang="nl-NL" sz="1800">
              <a:effectLst/>
              <a:latin typeface="Microsoft JhengHei"/>
              <a:ea typeface="Arial Nova" panose="020B0504020202020204" pitchFamily="34" charset="0"/>
              <a:cs typeface="Arial Nova" panose="020B0504020202020204" pitchFamily="34" charset="0"/>
            </a:endParaRPr>
          </a:p>
        </p:txBody>
      </p:sp>
      <p:sp>
        <p:nvSpPr>
          <p:cNvPr id="5" name="Slide Number Placeholder 4">
            <a:extLst>
              <a:ext uri="{FF2B5EF4-FFF2-40B4-BE49-F238E27FC236}">
                <a16:creationId xmlns:a16="http://schemas.microsoft.com/office/drawing/2014/main" id="{09ACAD3E-EF3B-9CC3-25E4-D45B3EA2735D}"/>
              </a:ext>
            </a:extLst>
          </p:cNvPr>
          <p:cNvSpPr>
            <a:spLocks noGrp="1"/>
          </p:cNvSpPr>
          <p:nvPr>
            <p:ph type="sldNum" sz="quarter" idx="12"/>
          </p:nvPr>
        </p:nvSpPr>
        <p:spPr/>
        <p:txBody>
          <a:bodyPr/>
          <a:lstStyle/>
          <a:p>
            <a:fld id="{4CD814C8-F66B-4915-9FEC-D62A1DED085F}" type="slidenum">
              <a:rPr lang="de-DE" smtClean="0"/>
              <a:t>52</a:t>
            </a:fld>
            <a:endParaRPr lang="en-US"/>
          </a:p>
        </p:txBody>
      </p:sp>
    </p:spTree>
    <p:extLst>
      <p:ext uri="{BB962C8B-B14F-4D97-AF65-F5344CB8AC3E}">
        <p14:creationId xmlns:p14="http://schemas.microsoft.com/office/powerpoint/2010/main" val="6136697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Tijdelijke aanduiding voor inhoud 7">
            <a:extLst>
              <a:ext uri="{FF2B5EF4-FFF2-40B4-BE49-F238E27FC236}">
                <a16:creationId xmlns:a16="http://schemas.microsoft.com/office/drawing/2014/main" id="{E38C62D5-2CDD-E29A-37BB-E48EC4551ECA}"/>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 y="-1"/>
            <a:ext cx="9724571" cy="6875990"/>
          </a:xfrm>
        </p:spPr>
      </p:pic>
      <p:sp>
        <p:nvSpPr>
          <p:cNvPr id="4" name="Tijdelijke aanduiding voor voettekst 3">
            <a:extLst>
              <a:ext uri="{FF2B5EF4-FFF2-40B4-BE49-F238E27FC236}">
                <a16:creationId xmlns:a16="http://schemas.microsoft.com/office/drawing/2014/main" id="{1D954762-12D3-F254-519E-97C7F167ECBD}"/>
              </a:ext>
            </a:extLst>
          </p:cNvPr>
          <p:cNvSpPr>
            <a:spLocks noGrp="1"/>
          </p:cNvSpPr>
          <p:nvPr>
            <p:ph type="ftr" sz="quarter" idx="11"/>
          </p:nvPr>
        </p:nvSpPr>
        <p:spPr/>
        <p:txBody>
          <a:bodyPr/>
          <a:lstStyle/>
          <a:p>
            <a:endParaRPr lang="de-DE"/>
          </a:p>
        </p:txBody>
      </p:sp>
      <p:sp>
        <p:nvSpPr>
          <p:cNvPr id="5" name="Tijdelijke aanduiding voor dianummer 4">
            <a:extLst>
              <a:ext uri="{FF2B5EF4-FFF2-40B4-BE49-F238E27FC236}">
                <a16:creationId xmlns:a16="http://schemas.microsoft.com/office/drawing/2014/main" id="{9CDAE76E-6434-C60A-78A5-0FB2417D533C}"/>
              </a:ext>
            </a:extLst>
          </p:cNvPr>
          <p:cNvSpPr>
            <a:spLocks noGrp="1"/>
          </p:cNvSpPr>
          <p:nvPr>
            <p:ph type="sldNum" sz="quarter" idx="12"/>
          </p:nvPr>
        </p:nvSpPr>
        <p:spPr/>
        <p:txBody>
          <a:bodyPr/>
          <a:lstStyle/>
          <a:p>
            <a:fld id="{4CD814C8-F66B-4915-9FEC-D62A1DED085F}" type="slidenum">
              <a:rPr lang="de-DE" smtClean="0"/>
              <a:t>53</a:t>
            </a:fld>
            <a:endParaRPr lang="de-DE"/>
          </a:p>
        </p:txBody>
      </p:sp>
    </p:spTree>
    <p:extLst>
      <p:ext uri="{BB962C8B-B14F-4D97-AF65-F5344CB8AC3E}">
        <p14:creationId xmlns:p14="http://schemas.microsoft.com/office/powerpoint/2010/main" val="26438211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BC7910-3F54-725D-7282-D2A46B67796B}"/>
              </a:ext>
            </a:extLst>
          </p:cNvPr>
          <p:cNvSpPr>
            <a:spLocks noGrp="1"/>
          </p:cNvSpPr>
          <p:nvPr>
            <p:ph type="title"/>
          </p:nvPr>
        </p:nvSpPr>
        <p:spPr/>
        <p:txBody>
          <a:bodyPr/>
          <a:lstStyle/>
          <a:p>
            <a:endParaRPr lang="nl-NL"/>
          </a:p>
        </p:txBody>
      </p:sp>
      <p:sp>
        <p:nvSpPr>
          <p:cNvPr id="4" name="Tijdelijke aanduiding voor voettekst 3">
            <a:extLst>
              <a:ext uri="{FF2B5EF4-FFF2-40B4-BE49-F238E27FC236}">
                <a16:creationId xmlns:a16="http://schemas.microsoft.com/office/drawing/2014/main" id="{A7904734-83CE-F461-AA08-4C033789DFE8}"/>
              </a:ext>
            </a:extLst>
          </p:cNvPr>
          <p:cNvSpPr>
            <a:spLocks noGrp="1"/>
          </p:cNvSpPr>
          <p:nvPr>
            <p:ph type="ftr" sz="quarter" idx="11"/>
          </p:nvPr>
        </p:nvSpPr>
        <p:spPr/>
        <p:txBody>
          <a:bodyPr/>
          <a:lstStyle/>
          <a:p>
            <a:endParaRPr lang="de-DE"/>
          </a:p>
        </p:txBody>
      </p:sp>
      <p:sp>
        <p:nvSpPr>
          <p:cNvPr id="5" name="Tijdelijke aanduiding voor dianummer 4">
            <a:extLst>
              <a:ext uri="{FF2B5EF4-FFF2-40B4-BE49-F238E27FC236}">
                <a16:creationId xmlns:a16="http://schemas.microsoft.com/office/drawing/2014/main" id="{D6F1B991-E718-4FD0-5A54-8E9A787AC5C4}"/>
              </a:ext>
            </a:extLst>
          </p:cNvPr>
          <p:cNvSpPr>
            <a:spLocks noGrp="1"/>
          </p:cNvSpPr>
          <p:nvPr>
            <p:ph type="sldNum" sz="quarter" idx="12"/>
          </p:nvPr>
        </p:nvSpPr>
        <p:spPr/>
        <p:txBody>
          <a:bodyPr/>
          <a:lstStyle/>
          <a:p>
            <a:fld id="{4CD814C8-F66B-4915-9FEC-D62A1DED085F}" type="slidenum">
              <a:rPr lang="de-DE" smtClean="0"/>
              <a:t>54</a:t>
            </a:fld>
            <a:endParaRPr lang="de-DE"/>
          </a:p>
        </p:txBody>
      </p:sp>
      <p:grpSp>
        <p:nvGrpSpPr>
          <p:cNvPr id="19" name="Groep 18">
            <a:extLst>
              <a:ext uri="{FF2B5EF4-FFF2-40B4-BE49-F238E27FC236}">
                <a16:creationId xmlns:a16="http://schemas.microsoft.com/office/drawing/2014/main" id="{5045348F-2070-FA5A-4F9E-857C270F9BEA}"/>
              </a:ext>
            </a:extLst>
          </p:cNvPr>
          <p:cNvGrpSpPr/>
          <p:nvPr/>
        </p:nvGrpSpPr>
        <p:grpSpPr>
          <a:xfrm>
            <a:off x="-164113" y="1083"/>
            <a:ext cx="6750652" cy="6858000"/>
            <a:chOff x="1859948" y="0"/>
            <a:chExt cx="6750652" cy="6858000"/>
          </a:xfrm>
        </p:grpSpPr>
        <p:pic>
          <p:nvPicPr>
            <p:cNvPr id="7" name="Afbeelding 6">
              <a:extLst>
                <a:ext uri="{FF2B5EF4-FFF2-40B4-BE49-F238E27FC236}">
                  <a16:creationId xmlns:a16="http://schemas.microsoft.com/office/drawing/2014/main" id="{F6744C55-B112-BA80-8F22-9DA3790AC1D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24886" y="0"/>
              <a:ext cx="5785714"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14" name="Inkt 13">
                  <a:extLst>
                    <a:ext uri="{FF2B5EF4-FFF2-40B4-BE49-F238E27FC236}">
                      <a16:creationId xmlns:a16="http://schemas.microsoft.com/office/drawing/2014/main" id="{1D174423-8140-27CC-9774-4DA49C94A5E3}"/>
                    </a:ext>
                  </a:extLst>
                </p14:cNvPr>
                <p14:cNvContentPartPr/>
                <p14:nvPr/>
              </p14:nvContentPartPr>
              <p14:xfrm>
                <a:off x="1859948" y="4118437"/>
                <a:ext cx="936000" cy="767160"/>
              </p14:xfrm>
            </p:contentPart>
          </mc:Choice>
          <mc:Fallback xmlns="">
            <p:pic>
              <p:nvPicPr>
                <p:cNvPr id="14" name="Inkt 13">
                  <a:extLst>
                    <a:ext uri="{FF2B5EF4-FFF2-40B4-BE49-F238E27FC236}">
                      <a16:creationId xmlns:a16="http://schemas.microsoft.com/office/drawing/2014/main" id="{1D174423-8140-27CC-9774-4DA49C94A5E3}"/>
                    </a:ext>
                  </a:extLst>
                </p:cNvPr>
                <p:cNvPicPr/>
                <p:nvPr/>
              </p:nvPicPr>
              <p:blipFill>
                <a:blip r:embed="rId4"/>
                <a:stretch>
                  <a:fillRect/>
                </a:stretch>
              </p:blipFill>
              <p:spPr>
                <a:xfrm>
                  <a:off x="1841955" y="4100437"/>
                  <a:ext cx="971626" cy="8028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5" name="Inkt 14">
                  <a:extLst>
                    <a:ext uri="{FF2B5EF4-FFF2-40B4-BE49-F238E27FC236}">
                      <a16:creationId xmlns:a16="http://schemas.microsoft.com/office/drawing/2014/main" id="{71BA2482-AAC3-107D-C32C-C5A71AA5F344}"/>
                    </a:ext>
                  </a:extLst>
                </p14:cNvPr>
                <p14:cNvContentPartPr/>
                <p14:nvPr/>
              </p14:nvContentPartPr>
              <p14:xfrm>
                <a:off x="4852988" y="4485997"/>
                <a:ext cx="1705320" cy="65520"/>
              </p14:xfrm>
            </p:contentPart>
          </mc:Choice>
          <mc:Fallback xmlns="">
            <p:pic>
              <p:nvPicPr>
                <p:cNvPr id="15" name="Inkt 14">
                  <a:extLst>
                    <a:ext uri="{FF2B5EF4-FFF2-40B4-BE49-F238E27FC236}">
                      <a16:creationId xmlns:a16="http://schemas.microsoft.com/office/drawing/2014/main" id="{71BA2482-AAC3-107D-C32C-C5A71AA5F344}"/>
                    </a:ext>
                  </a:extLst>
                </p:cNvPr>
                <p:cNvPicPr/>
                <p:nvPr/>
              </p:nvPicPr>
              <p:blipFill>
                <a:blip r:embed="rId6"/>
                <a:stretch>
                  <a:fillRect/>
                </a:stretch>
              </p:blipFill>
              <p:spPr>
                <a:xfrm>
                  <a:off x="4798999" y="4377400"/>
                  <a:ext cx="1812937" cy="282351"/>
                </a:xfrm>
                <a:prstGeom prst="rect">
                  <a:avLst/>
                </a:prstGeom>
              </p:spPr>
            </p:pic>
          </mc:Fallback>
        </mc:AlternateContent>
      </p:grpSp>
      <p:pic>
        <p:nvPicPr>
          <p:cNvPr id="17" name="Afbeelding 16">
            <a:extLst>
              <a:ext uri="{FF2B5EF4-FFF2-40B4-BE49-F238E27FC236}">
                <a16:creationId xmlns:a16="http://schemas.microsoft.com/office/drawing/2014/main" id="{62CDBEC0-6D38-A71B-D7BF-325F0C63C45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524974" y="0"/>
            <a:ext cx="5568588" cy="5431843"/>
          </a:xfrm>
          <a:prstGeom prst="rect">
            <a:avLst/>
          </a:prstGeom>
        </p:spPr>
      </p:pic>
    </p:spTree>
    <p:extLst>
      <p:ext uri="{BB962C8B-B14F-4D97-AF65-F5344CB8AC3E}">
        <p14:creationId xmlns:p14="http://schemas.microsoft.com/office/powerpoint/2010/main" val="33751634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4" descr="A picture containing text, outdoor, sky, sign&#10;&#10;Description automatically generated">
            <a:extLst>
              <a:ext uri="{FF2B5EF4-FFF2-40B4-BE49-F238E27FC236}">
                <a16:creationId xmlns:a16="http://schemas.microsoft.com/office/drawing/2014/main" id="{BD2ACEF3-71C6-3C5B-7492-E9E46C6C2DE4}"/>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27647" y="934976"/>
            <a:ext cx="10097622" cy="4559156"/>
          </a:xfrm>
        </p:spPr>
      </p:pic>
      <p:sp>
        <p:nvSpPr>
          <p:cNvPr id="6" name="Slide Number Placeholder 5">
            <a:extLst>
              <a:ext uri="{FF2B5EF4-FFF2-40B4-BE49-F238E27FC236}">
                <a16:creationId xmlns:a16="http://schemas.microsoft.com/office/drawing/2014/main" id="{53C72171-BB3E-B095-65AB-144CFC74CD02}"/>
              </a:ext>
            </a:extLst>
          </p:cNvPr>
          <p:cNvSpPr>
            <a:spLocks noGrp="1"/>
          </p:cNvSpPr>
          <p:nvPr>
            <p:ph type="sldNum" sz="quarter" idx="12"/>
          </p:nvPr>
        </p:nvSpPr>
        <p:spPr/>
        <p:txBody>
          <a:bodyPr/>
          <a:lstStyle/>
          <a:p>
            <a:fld id="{4CD814C8-F66B-4915-9FEC-D62A1DED085F}" type="slidenum">
              <a:rPr lang="de-DE" dirty="0" smtClean="0"/>
              <a:t>55</a:t>
            </a:fld>
            <a:endParaRPr lang="en-US"/>
          </a:p>
        </p:txBody>
      </p:sp>
    </p:spTree>
    <p:extLst>
      <p:ext uri="{BB962C8B-B14F-4D97-AF65-F5344CB8AC3E}">
        <p14:creationId xmlns:p14="http://schemas.microsoft.com/office/powerpoint/2010/main" val="1334546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982EE59-0312-2F6A-CE90-CFA5E2BC3BC6}"/>
              </a:ext>
            </a:extLst>
          </p:cNvPr>
          <p:cNvPicPr>
            <a:picLocks noChangeAspect="1"/>
          </p:cNvPicPr>
          <p:nvPr/>
        </p:nvPicPr>
        <p:blipFill>
          <a:blip r:embed="rId3">
            <a:alphaModFix amt="20000"/>
          </a:blip>
          <a:stretch>
            <a:fillRect/>
          </a:stretch>
        </p:blipFill>
        <p:spPr>
          <a:xfrm>
            <a:off x="5570597" y="995423"/>
            <a:ext cx="6502400" cy="6502400"/>
          </a:xfrm>
          <a:prstGeom prst="rect">
            <a:avLst/>
          </a:prstGeom>
        </p:spPr>
      </p:pic>
      <p:sp>
        <p:nvSpPr>
          <p:cNvPr id="3" name="Tijdelijke aanduiding voor inhoud 2">
            <a:extLst>
              <a:ext uri="{FF2B5EF4-FFF2-40B4-BE49-F238E27FC236}">
                <a16:creationId xmlns:a16="http://schemas.microsoft.com/office/drawing/2014/main" id="{89512145-F039-361F-9983-C9F916D49040}"/>
              </a:ext>
            </a:extLst>
          </p:cNvPr>
          <p:cNvSpPr>
            <a:spLocks noGrp="1"/>
          </p:cNvSpPr>
          <p:nvPr>
            <p:ph idx="1"/>
          </p:nvPr>
        </p:nvSpPr>
        <p:spPr>
          <a:xfrm>
            <a:off x="884381" y="497171"/>
            <a:ext cx="9509567" cy="5181540"/>
          </a:xfrm>
        </p:spPr>
        <p:txBody>
          <a:bodyPr vert="horz" lIns="91440" tIns="45720" rIns="91440" bIns="45720" rtlCol="0" anchor="t">
            <a:normAutofit/>
          </a:bodyPr>
          <a:lstStyle/>
          <a:p>
            <a:pPr marL="0" indent="0">
              <a:lnSpc>
                <a:spcPct val="170000"/>
              </a:lnSpc>
              <a:buNone/>
            </a:pPr>
            <a:r>
              <a:rPr lang="nl-NL" sz="4000" b="1" dirty="0">
                <a:latin typeface="+mj-lt"/>
                <a:ea typeface="Calibri"/>
                <a:cs typeface="Microsoft Tai Le" panose="020B0502040204020203" pitchFamily="34" charset="0"/>
              </a:rPr>
              <a:t>Hoezo is rioolvreemd water een probleem?</a:t>
            </a:r>
            <a:endParaRPr lang="nl-NL" sz="2000" b="1" dirty="0">
              <a:latin typeface="+mj-lt"/>
              <a:ea typeface="Calibri"/>
              <a:cs typeface="Microsoft Tai Le" panose="020B0502040204020203" pitchFamily="34" charset="0"/>
            </a:endParaRPr>
          </a:p>
          <a:p>
            <a:pPr>
              <a:lnSpc>
                <a:spcPct val="170000"/>
              </a:lnSpc>
            </a:pPr>
            <a:r>
              <a:rPr lang="nl-NL" dirty="0">
                <a:latin typeface="Microsoft Tai Le" panose="020B0502040204020203" pitchFamily="34" charset="0"/>
                <a:ea typeface="Calibri"/>
                <a:cs typeface="Microsoft Tai Le" panose="020B0502040204020203" pitchFamily="34" charset="0"/>
              </a:rPr>
              <a:t>meer verpompen</a:t>
            </a:r>
          </a:p>
          <a:p>
            <a:pPr>
              <a:lnSpc>
                <a:spcPct val="170000"/>
              </a:lnSpc>
            </a:pPr>
            <a:r>
              <a:rPr lang="nl-NL" dirty="0">
                <a:latin typeface="Microsoft Tai Le" panose="020B0502040204020203" pitchFamily="34" charset="0"/>
                <a:ea typeface="Calibri"/>
                <a:cs typeface="Microsoft Tai Le" panose="020B0502040204020203" pitchFamily="34" charset="0"/>
              </a:rPr>
              <a:t>meer zuiveren</a:t>
            </a:r>
          </a:p>
          <a:p>
            <a:pPr>
              <a:lnSpc>
                <a:spcPct val="170000"/>
              </a:lnSpc>
            </a:pPr>
            <a:r>
              <a:rPr lang="nl-NL" dirty="0">
                <a:latin typeface="Microsoft Tai Le" panose="020B0502040204020203" pitchFamily="34" charset="0"/>
                <a:ea typeface="Calibri"/>
                <a:cs typeface="Microsoft Tai Le" panose="020B0502040204020203" pitchFamily="34" charset="0"/>
              </a:rPr>
              <a:t>meer slijtage </a:t>
            </a:r>
          </a:p>
          <a:p>
            <a:pPr>
              <a:lnSpc>
                <a:spcPct val="170000"/>
              </a:lnSpc>
            </a:pPr>
            <a:r>
              <a:rPr lang="nl-NL" dirty="0">
                <a:latin typeface="Microsoft Tai Le" panose="020B0502040204020203" pitchFamily="34" charset="0"/>
                <a:ea typeface="Calibri"/>
                <a:cs typeface="Microsoft Tai Le" panose="020B0502040204020203" pitchFamily="34" charset="0"/>
              </a:rPr>
              <a:t>meer overstorten</a:t>
            </a:r>
          </a:p>
        </p:txBody>
      </p:sp>
      <p:sp>
        <p:nvSpPr>
          <p:cNvPr id="7" name="Slide Number Placeholder 6">
            <a:extLst>
              <a:ext uri="{FF2B5EF4-FFF2-40B4-BE49-F238E27FC236}">
                <a16:creationId xmlns:a16="http://schemas.microsoft.com/office/drawing/2014/main" id="{FCEEF1FF-4C08-3CE3-B8EC-173063666276}"/>
              </a:ext>
            </a:extLst>
          </p:cNvPr>
          <p:cNvSpPr>
            <a:spLocks noGrp="1"/>
          </p:cNvSpPr>
          <p:nvPr>
            <p:ph type="sldNum" sz="quarter" idx="12"/>
          </p:nvPr>
        </p:nvSpPr>
        <p:spPr/>
        <p:txBody>
          <a:bodyPr/>
          <a:lstStyle/>
          <a:p>
            <a:fld id="{4CD814C8-F66B-4915-9FEC-D62A1DED085F}" type="slidenum">
              <a:rPr lang="de-DE" smtClean="0"/>
              <a:t>6</a:t>
            </a:fld>
            <a:endParaRPr lang="en-US"/>
          </a:p>
        </p:txBody>
      </p:sp>
      <p:sp>
        <p:nvSpPr>
          <p:cNvPr id="9" name="TextBox 8">
            <a:extLst>
              <a:ext uri="{FF2B5EF4-FFF2-40B4-BE49-F238E27FC236}">
                <a16:creationId xmlns:a16="http://schemas.microsoft.com/office/drawing/2014/main" id="{32BC74FC-C568-4610-26D5-47C646DA4EB6}"/>
              </a:ext>
            </a:extLst>
          </p:cNvPr>
          <p:cNvSpPr txBox="1"/>
          <p:nvPr/>
        </p:nvSpPr>
        <p:spPr>
          <a:xfrm>
            <a:off x="5603459" y="2736501"/>
            <a:ext cx="4581703" cy="1384995"/>
          </a:xfrm>
          <a:prstGeom prst="rect">
            <a:avLst/>
          </a:prstGeom>
          <a:noFill/>
        </p:spPr>
        <p:txBody>
          <a:bodyPr wrap="none" rtlCol="0">
            <a:spAutoFit/>
          </a:bodyPr>
          <a:lstStyle/>
          <a:p>
            <a:pPr algn="ctr"/>
            <a:r>
              <a:rPr lang="nl-NL" sz="2800" b="1" u="sng" dirty="0">
                <a:latin typeface="Microsoft Tai Le" panose="020B0502040204020203" pitchFamily="34" charset="0"/>
                <a:ea typeface="Calibri"/>
                <a:cs typeface="Microsoft Tai Le" panose="020B0502040204020203" pitchFamily="34" charset="0"/>
              </a:rPr>
              <a:t>meer kosten</a:t>
            </a:r>
            <a:endParaRPr lang="en-NL" sz="2800" b="1" u="sng" dirty="0">
              <a:latin typeface="Microsoft Tai Le" panose="020B0502040204020203" pitchFamily="34" charset="0"/>
              <a:ea typeface="Calibri"/>
              <a:cs typeface="Microsoft Tai Le" panose="020B0502040204020203" pitchFamily="34" charset="0"/>
            </a:endParaRPr>
          </a:p>
          <a:p>
            <a:pPr algn="ctr"/>
            <a:r>
              <a:rPr lang="en-NL" sz="2800" b="1" dirty="0">
                <a:latin typeface="Microsoft Tai Le" panose="020B0502040204020203" pitchFamily="34" charset="0"/>
                <a:ea typeface="Calibri"/>
                <a:cs typeface="Microsoft Tai Le" panose="020B0502040204020203" pitchFamily="34" charset="0"/>
              </a:rPr>
              <a:t>&amp;</a:t>
            </a:r>
          </a:p>
          <a:p>
            <a:pPr algn="ctr"/>
            <a:r>
              <a:rPr lang="nl-NL" sz="2800" b="1" u="sng" dirty="0">
                <a:latin typeface="Microsoft Tai Le" panose="020B0502040204020203" pitchFamily="34" charset="0"/>
                <a:ea typeface="Calibri"/>
                <a:cs typeface="Microsoft Tai Le" panose="020B0502040204020203" pitchFamily="34" charset="0"/>
              </a:rPr>
              <a:t>negatieve </a:t>
            </a:r>
            <a:r>
              <a:rPr lang="en-NL" sz="2800" b="1" u="sng" dirty="0">
                <a:latin typeface="Microsoft Tai Le" panose="020B0502040204020203" pitchFamily="34" charset="0"/>
                <a:ea typeface="Calibri"/>
                <a:cs typeface="Microsoft Tai Le" panose="020B0502040204020203" pitchFamily="34" charset="0"/>
              </a:rPr>
              <a:t>millieuaspecten</a:t>
            </a:r>
            <a:endParaRPr lang="nl-NL" sz="2800" b="1" u="sng" dirty="0">
              <a:latin typeface="Microsoft Tai Le" panose="020B0502040204020203" pitchFamily="34" charset="0"/>
              <a:ea typeface="Calibri"/>
              <a:cs typeface="Microsoft Tai Le" panose="020B0502040204020203" pitchFamily="34" charset="0"/>
            </a:endParaRPr>
          </a:p>
        </p:txBody>
      </p:sp>
      <p:sp>
        <p:nvSpPr>
          <p:cNvPr id="10" name="TextBox 9">
            <a:extLst>
              <a:ext uri="{FF2B5EF4-FFF2-40B4-BE49-F238E27FC236}">
                <a16:creationId xmlns:a16="http://schemas.microsoft.com/office/drawing/2014/main" id="{F6B881E0-3664-DF8B-8987-7E036E3FE7A3}"/>
              </a:ext>
            </a:extLst>
          </p:cNvPr>
          <p:cNvSpPr txBox="1"/>
          <p:nvPr/>
        </p:nvSpPr>
        <p:spPr>
          <a:xfrm>
            <a:off x="5980784" y="5181727"/>
            <a:ext cx="4727576" cy="140653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0" indent="0">
              <a:lnSpc>
                <a:spcPct val="170000"/>
              </a:lnSpc>
              <a:buNone/>
            </a:pPr>
            <a:r>
              <a:rPr lang="nl-NL" sz="1400" b="1" dirty="0">
                <a:latin typeface="Microsoft Tai Le" panose="020B0502040204020203" pitchFamily="34" charset="0"/>
                <a:ea typeface="Calibri"/>
                <a:cs typeface="Microsoft Tai Le" panose="020B0502040204020203" pitchFamily="34" charset="0"/>
              </a:rPr>
              <a:t>Bierviltje-berekening</a:t>
            </a:r>
          </a:p>
          <a:p>
            <a:pPr marL="0" indent="0">
              <a:lnSpc>
                <a:spcPct val="170000"/>
              </a:lnSpc>
              <a:buNone/>
            </a:pPr>
            <a:r>
              <a:rPr lang="nl-NL" sz="1400" dirty="0">
                <a:latin typeface="Microsoft Tai Le" panose="020B0502040204020203" pitchFamily="34" charset="0"/>
                <a:ea typeface="Calibri"/>
                <a:cs typeface="Microsoft Tai Le" panose="020B0502040204020203" pitchFamily="34" charset="0"/>
              </a:rPr>
              <a:t>Tijdens regen 16x meer verpompen = </a:t>
            </a:r>
            <a:r>
              <a:rPr lang="nl-NL" sz="1400" dirty="0">
                <a:latin typeface="Microsoft Tai Le" panose="020B0502040204020203" pitchFamily="34" charset="0"/>
                <a:ea typeface="+mn-lt"/>
                <a:cs typeface="Microsoft Tai Le" panose="020B0502040204020203" pitchFamily="34" charset="0"/>
              </a:rPr>
              <a:t>38.480</a:t>
            </a:r>
            <a:r>
              <a:rPr lang="nl-NL" sz="1400" dirty="0">
                <a:latin typeface="Microsoft Tai Le" panose="020B0502040204020203" pitchFamily="34" charset="0"/>
                <a:ea typeface="Calibri"/>
                <a:cs typeface="Microsoft Tai Le" panose="020B0502040204020203" pitchFamily="34" charset="0"/>
              </a:rPr>
              <a:t> m</a:t>
            </a:r>
            <a:r>
              <a:rPr lang="nl-NL" sz="1400" baseline="30000" dirty="0">
                <a:latin typeface="Microsoft Tai Le" panose="020B0502040204020203" pitchFamily="34" charset="0"/>
                <a:ea typeface="Calibri"/>
                <a:cs typeface="Microsoft Tai Le" panose="020B0502040204020203" pitchFamily="34" charset="0"/>
              </a:rPr>
              <a:t>3</a:t>
            </a:r>
          </a:p>
          <a:p>
            <a:pPr marL="0" indent="0">
              <a:lnSpc>
                <a:spcPct val="170000"/>
              </a:lnSpc>
              <a:buNone/>
            </a:pPr>
            <a:r>
              <a:rPr lang="nl-NL" sz="1400" dirty="0">
                <a:latin typeface="Microsoft Tai Le" panose="020B0502040204020203" pitchFamily="34" charset="0"/>
                <a:ea typeface="Calibri"/>
                <a:cs typeface="Microsoft Tai Le" panose="020B0502040204020203" pitchFamily="34" charset="0"/>
              </a:rPr>
              <a:t>38.480 x 0,50 = € 19.240,- per jaar extra zuivering kosten</a:t>
            </a:r>
            <a:endParaRPr lang="nl-NL" sz="1400" dirty="0">
              <a:latin typeface="Microsoft Tai Le" panose="020B0502040204020203" pitchFamily="34" charset="0"/>
              <a:cs typeface="Microsoft Tai Le" panose="020B0502040204020203" pitchFamily="34" charset="0"/>
            </a:endParaRPr>
          </a:p>
          <a:p>
            <a:endParaRPr lang="en-NL" sz="1400" dirty="0">
              <a:latin typeface="Microsoft Tai Le" panose="020B0502040204020203" pitchFamily="34" charset="0"/>
              <a:cs typeface="Microsoft Tai Le" panose="020B0502040204020203" pitchFamily="34" charset="0"/>
            </a:endParaRPr>
          </a:p>
        </p:txBody>
      </p:sp>
      <p:pic>
        <p:nvPicPr>
          <p:cNvPr id="13" name="Picture 12">
            <a:extLst>
              <a:ext uri="{FF2B5EF4-FFF2-40B4-BE49-F238E27FC236}">
                <a16:creationId xmlns:a16="http://schemas.microsoft.com/office/drawing/2014/main" id="{8898E009-19AA-C3C6-C5AE-BAB552D7E89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13004" y="3020188"/>
            <a:ext cx="817623" cy="817623"/>
          </a:xfrm>
          <a:prstGeom prst="rect">
            <a:avLst/>
          </a:prstGeom>
        </p:spPr>
      </p:pic>
    </p:spTree>
    <p:extLst>
      <p:ext uri="{BB962C8B-B14F-4D97-AF65-F5344CB8AC3E}">
        <p14:creationId xmlns:p14="http://schemas.microsoft.com/office/powerpoint/2010/main" val="3176639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4F698-4839-F483-D562-18D39285DDAC}"/>
              </a:ext>
            </a:extLst>
          </p:cNvPr>
          <p:cNvSpPr>
            <a:spLocks noGrp="1"/>
          </p:cNvSpPr>
          <p:nvPr>
            <p:ph type="title"/>
          </p:nvPr>
        </p:nvSpPr>
        <p:spPr>
          <a:xfrm>
            <a:off x="838200" y="2928264"/>
            <a:ext cx="10515600" cy="1325563"/>
          </a:xfrm>
        </p:spPr>
        <p:txBody>
          <a:bodyPr>
            <a:normAutofit/>
          </a:bodyPr>
          <a:lstStyle/>
          <a:p>
            <a:pPr algn="ctr"/>
            <a:r>
              <a:rPr lang="en-NL" sz="4900" b="1">
                <a:latin typeface="Microsoft Tai Le"/>
                <a:cs typeface="Microsoft Tai Le"/>
              </a:rPr>
              <a:t>2. DE CASUS ONDER DE LOEP</a:t>
            </a:r>
            <a:endParaRPr lang="en-NL" sz="4900" b="1">
              <a:latin typeface="Microsoft Tai Le" panose="020B0502040204020203" pitchFamily="34" charset="0"/>
              <a:cs typeface="Microsoft Tai Le" panose="020B0502040204020203" pitchFamily="34" charset="0"/>
            </a:endParaRPr>
          </a:p>
        </p:txBody>
      </p:sp>
      <p:sp>
        <p:nvSpPr>
          <p:cNvPr id="5" name="Slide Number Placeholder 4">
            <a:extLst>
              <a:ext uri="{FF2B5EF4-FFF2-40B4-BE49-F238E27FC236}">
                <a16:creationId xmlns:a16="http://schemas.microsoft.com/office/drawing/2014/main" id="{F0CBEE34-E509-327D-FE1A-68592985CC7D}"/>
              </a:ext>
            </a:extLst>
          </p:cNvPr>
          <p:cNvSpPr>
            <a:spLocks noGrp="1"/>
          </p:cNvSpPr>
          <p:nvPr>
            <p:ph type="sldNum" sz="quarter" idx="12"/>
          </p:nvPr>
        </p:nvSpPr>
        <p:spPr/>
        <p:txBody>
          <a:bodyPr/>
          <a:lstStyle/>
          <a:p>
            <a:fld id="{4CD814C8-F66B-4915-9FEC-D62A1DED085F}" type="slidenum">
              <a:rPr lang="de-DE" smtClean="0"/>
              <a:t>7</a:t>
            </a:fld>
            <a:endParaRPr lang="de-DE"/>
          </a:p>
        </p:txBody>
      </p:sp>
      <p:pic>
        <p:nvPicPr>
          <p:cNvPr id="3" name="Picture 2">
            <a:extLst>
              <a:ext uri="{FF2B5EF4-FFF2-40B4-BE49-F238E27FC236}">
                <a16:creationId xmlns:a16="http://schemas.microsoft.com/office/drawing/2014/main" id="{BE41D574-EB19-6139-8C89-61FE53CEC31E}"/>
              </a:ext>
            </a:extLst>
          </p:cNvPr>
          <p:cNvPicPr>
            <a:picLocks noChangeAspect="1"/>
          </p:cNvPicPr>
          <p:nvPr/>
        </p:nvPicPr>
        <p:blipFill>
          <a:blip r:embed="rId3">
            <a:alphaModFix amt="26000"/>
          </a:blip>
          <a:stretch>
            <a:fillRect/>
          </a:stretch>
        </p:blipFill>
        <p:spPr>
          <a:xfrm>
            <a:off x="5599575" y="177800"/>
            <a:ext cx="6502400" cy="6502400"/>
          </a:xfrm>
          <a:prstGeom prst="rect">
            <a:avLst/>
          </a:prstGeom>
        </p:spPr>
      </p:pic>
    </p:spTree>
    <p:extLst>
      <p:ext uri="{BB962C8B-B14F-4D97-AF65-F5344CB8AC3E}">
        <p14:creationId xmlns:p14="http://schemas.microsoft.com/office/powerpoint/2010/main" val="2428387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nsign 'Dossier' to the Round File - WSJ">
            <a:extLst>
              <a:ext uri="{FF2B5EF4-FFF2-40B4-BE49-F238E27FC236}">
                <a16:creationId xmlns:a16="http://schemas.microsoft.com/office/drawing/2014/main" id="{FEE6A520-A93C-DF6E-8CCD-37FD21F73824}"/>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10000" b="90000" l="10000" r="90000">
                        <a14:foregroundMark x1="55313" y1="49355" x2="55313" y2="49355"/>
                        <a14:foregroundMark x1="55000" y1="41618" x2="53828" y2="54162"/>
                        <a14:foregroundMark x1="53828" y1="54162" x2="61094" y2="55451"/>
                        <a14:foregroundMark x1="61094" y1="55451" x2="65781" y2="53341"/>
                        <a14:foregroundMark x1="30469" y1="11254" x2="39141" y2="13365"/>
                        <a14:foregroundMark x1="49297" y1="26612" x2="53125" y2="35756"/>
                        <a14:foregroundMark x1="58672" y1="34701" x2="52344" y2="39039"/>
                        <a14:foregroundMark x1="52344" y1="39039" x2="48906" y2="43611"/>
                        <a14:foregroundMark x1="48906" y1="43611" x2="45625" y2="54631"/>
                        <a14:foregroundMark x1="45625" y1="54631" x2="45156" y2="63540"/>
                        <a14:foregroundMark x1="45156" y1="63540" x2="48359" y2="69519"/>
                        <a14:foregroundMark x1="48359" y1="69519" x2="52344" y2="71864"/>
                        <a14:foregroundMark x1="52344" y1="71864" x2="56250" y2="72333"/>
                        <a14:foregroundMark x1="56250" y1="72333" x2="66719" y2="68581"/>
                        <a14:foregroundMark x1="66719" y1="68581" x2="69844" y2="64478"/>
                        <a14:foregroundMark x1="69844" y1="64478" x2="72188" y2="58382"/>
                        <a14:foregroundMark x1="72188" y1="58382" x2="72891" y2="43376"/>
                        <a14:foregroundMark x1="72891" y1="43376" x2="69609" y2="37632"/>
                        <a14:foregroundMark x1="69609" y1="37632" x2="58672" y2="35639"/>
                        <a14:foregroundMark x1="19063" y1="88746" x2="19141" y2="20868"/>
                        <a14:foregroundMark x1="19141" y1="20868" x2="19688" y2="15358"/>
                        <a14:foregroundMark x1="19688" y1="15358" x2="22578" y2="11606"/>
                        <a14:foregroundMark x1="22578" y1="11606" x2="26484" y2="11137"/>
                        <a14:foregroundMark x1="26484" y1="11137" x2="50156" y2="18406"/>
                        <a14:foregroundMark x1="50156" y1="18406" x2="54141" y2="18054"/>
                        <a14:foregroundMark x1="54141" y1="18054" x2="61172" y2="13247"/>
                        <a14:foregroundMark x1="61172" y1="13247" x2="76328" y2="14889"/>
                        <a14:foregroundMark x1="76328" y1="14889" x2="78906" y2="20633"/>
                        <a14:foregroundMark x1="78906" y1="20633" x2="79141" y2="57210"/>
                        <a14:foregroundMark x1="79141" y1="57210" x2="78672" y2="88159"/>
                        <a14:foregroundMark x1="78672" y1="88159" x2="74766" y2="89918"/>
                        <a14:foregroundMark x1="74766" y1="89918" x2="20234" y2="88159"/>
                        <a14:foregroundMark x1="20234" y1="88159" x2="19453" y2="88511"/>
                      </a14:backgroundRemoval>
                    </a14:imgEffect>
                  </a14:imgLayer>
                </a14:imgProps>
              </a:ext>
              <a:ext uri="{28A0092B-C50C-407E-A947-70E740481C1C}">
                <a14:useLocalDpi xmlns:a14="http://schemas.microsoft.com/office/drawing/2010/main"/>
              </a:ext>
            </a:extLst>
          </a:blip>
          <a:srcRect/>
          <a:stretch>
            <a:fillRect/>
          </a:stretch>
        </p:blipFill>
        <p:spPr bwMode="auto">
          <a:xfrm>
            <a:off x="-209288" y="321720"/>
            <a:ext cx="11492597" cy="76581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54EBB9B-2173-CDC8-407E-181113C86BC9}"/>
              </a:ext>
            </a:extLst>
          </p:cNvPr>
          <p:cNvSpPr txBox="1"/>
          <p:nvPr/>
        </p:nvSpPr>
        <p:spPr>
          <a:xfrm>
            <a:off x="4910946" y="3582154"/>
            <a:ext cx="4466415" cy="3139321"/>
          </a:xfrm>
          <a:prstGeom prst="rect">
            <a:avLst/>
          </a:prstGeom>
          <a:noFill/>
        </p:spPr>
        <p:txBody>
          <a:bodyPr wrap="square" rtlCol="0">
            <a:spAutoFit/>
          </a:bodyPr>
          <a:lstStyle/>
          <a:p>
            <a:r>
              <a:rPr lang="nl-NL" sz="1800" b="1">
                <a:latin typeface="Microsoft Tai Le" panose="020B0502040204020203" pitchFamily="34" charset="0"/>
                <a:ea typeface="Microsoft JhengHei"/>
                <a:cs typeface="Microsoft Tai Le" panose="020B0502040204020203" pitchFamily="34" charset="0"/>
              </a:rPr>
              <a:t>NAAM:</a:t>
            </a:r>
            <a:r>
              <a:rPr lang="nl-NL" sz="1800">
                <a:latin typeface="Microsoft Tai Le" panose="020B0502040204020203" pitchFamily="34" charset="0"/>
                <a:ea typeface="Microsoft JhengHei"/>
                <a:cs typeface="Microsoft Tai Le" panose="020B0502040204020203" pitchFamily="34" charset="0"/>
              </a:rPr>
              <a:t>“</a:t>
            </a:r>
            <a:r>
              <a:rPr lang="nl-NL" sz="1800" err="1">
                <a:latin typeface="Microsoft Tai Le" panose="020B0502040204020203" pitchFamily="34" charset="0"/>
                <a:ea typeface="Microsoft JhengHei"/>
                <a:cs typeface="Microsoft Tai Le" panose="020B0502040204020203" pitchFamily="34" charset="0"/>
              </a:rPr>
              <a:t>Crommie</a:t>
            </a:r>
            <a:r>
              <a:rPr lang="nl-NL" sz="1800">
                <a:latin typeface="Microsoft Tai Le" panose="020B0502040204020203" pitchFamily="34" charset="0"/>
                <a:ea typeface="Microsoft JhengHei"/>
                <a:cs typeface="Microsoft Tai Le" panose="020B0502040204020203" pitchFamily="34" charset="0"/>
              </a:rPr>
              <a:t>”</a:t>
            </a:r>
            <a:r>
              <a:rPr lang="nl-NL" sz="1800" b="1">
                <a:latin typeface="Microsoft Tai Le" panose="020B0502040204020203" pitchFamily="34" charset="0"/>
                <a:ea typeface="Microsoft JhengHei"/>
                <a:cs typeface="Microsoft Tai Le" panose="020B0502040204020203" pitchFamily="34" charset="0"/>
              </a:rPr>
              <a:t> </a:t>
            </a:r>
          </a:p>
          <a:p>
            <a:endParaRPr lang="nl-NL" sz="1800" b="1">
              <a:latin typeface="Microsoft Tai Le" panose="020B0502040204020203" pitchFamily="34" charset="0"/>
              <a:ea typeface="Microsoft JhengHei"/>
              <a:cs typeface="Microsoft Tai Le" panose="020B0502040204020203" pitchFamily="34" charset="0"/>
            </a:endParaRPr>
          </a:p>
          <a:p>
            <a:r>
              <a:rPr lang="nl-NL" sz="1800" b="1">
                <a:latin typeface="Microsoft Tai Le" panose="020B0502040204020203" pitchFamily="34" charset="0"/>
                <a:ea typeface="Microsoft JhengHei"/>
                <a:cs typeface="Microsoft Tai Le" panose="020B0502040204020203" pitchFamily="34" charset="0"/>
              </a:rPr>
              <a:t>LOCATIE:    </a:t>
            </a:r>
            <a:r>
              <a:rPr lang="nl-NL" sz="1800">
                <a:latin typeface="Microsoft Tai Le" panose="020B0502040204020203" pitchFamily="34" charset="0"/>
                <a:ea typeface="Microsoft JhengHei"/>
                <a:cs typeface="Microsoft Tai Le" panose="020B0502040204020203" pitchFamily="34" charset="0"/>
              </a:rPr>
              <a:t>Crommelinplein, Delft</a:t>
            </a:r>
          </a:p>
          <a:p>
            <a:br>
              <a:rPr lang="nl-NL" sz="1800" b="1">
                <a:latin typeface="Microsoft Tai Le" panose="020B0502040204020203" pitchFamily="34" charset="0"/>
                <a:ea typeface="Microsoft JhengHei"/>
                <a:cs typeface="Microsoft Tai Le" panose="020B0502040204020203" pitchFamily="34" charset="0"/>
              </a:rPr>
            </a:br>
            <a:r>
              <a:rPr lang="nl-NL" sz="1800" b="1">
                <a:latin typeface="Microsoft Tai Le" panose="020B0502040204020203" pitchFamily="34" charset="0"/>
                <a:ea typeface="Microsoft JhengHei"/>
                <a:cs typeface="Microsoft Tai Le" panose="020B0502040204020203" pitchFamily="34" charset="0"/>
              </a:rPr>
              <a:t>SOORT: 	   </a:t>
            </a:r>
            <a:r>
              <a:rPr lang="nl-NL" sz="1800">
                <a:latin typeface="Microsoft Tai Le" panose="020B0502040204020203" pitchFamily="34" charset="0"/>
                <a:ea typeface="Microsoft JhengHei"/>
                <a:cs typeface="Microsoft Tai Le" panose="020B0502040204020203" pitchFamily="34" charset="0"/>
              </a:rPr>
              <a:t>(te) nat gemaal</a:t>
            </a:r>
          </a:p>
          <a:p>
            <a:endParaRPr lang="nl-NL" b="1">
              <a:latin typeface="Microsoft Tai Le" panose="020B0502040204020203" pitchFamily="34" charset="0"/>
              <a:ea typeface="Microsoft JhengHei"/>
              <a:cs typeface="Microsoft Tai Le" panose="020B0502040204020203" pitchFamily="34" charset="0"/>
            </a:endParaRPr>
          </a:p>
          <a:p>
            <a:r>
              <a:rPr lang="nl-NL" b="1">
                <a:latin typeface="Microsoft Tai Le" panose="020B0502040204020203" pitchFamily="34" charset="0"/>
                <a:ea typeface="Microsoft JhengHei"/>
                <a:cs typeface="Microsoft Tai Le" panose="020B0502040204020203" pitchFamily="34" charset="0"/>
              </a:rPr>
              <a:t>CAPACITEIT:    </a:t>
            </a:r>
            <a:r>
              <a:rPr lang="nl-NL">
                <a:latin typeface="Microsoft Tai Le" panose="020B0502040204020203" pitchFamily="34" charset="0"/>
                <a:ea typeface="Microsoft JhengHei"/>
                <a:cs typeface="Microsoft Tai Le" panose="020B0502040204020203" pitchFamily="34" charset="0"/>
              </a:rPr>
              <a:t>50 m</a:t>
            </a:r>
            <a:r>
              <a:rPr lang="nl-NL" baseline="30000">
                <a:latin typeface="Microsoft Tai Le" panose="020B0502040204020203" pitchFamily="34" charset="0"/>
                <a:ea typeface="Microsoft JhengHei"/>
                <a:cs typeface="Microsoft Tai Le" panose="020B0502040204020203" pitchFamily="34" charset="0"/>
              </a:rPr>
              <a:t>3</a:t>
            </a:r>
            <a:r>
              <a:rPr lang="nl-NL">
                <a:latin typeface="Microsoft Tai Le" panose="020B0502040204020203" pitchFamily="34" charset="0"/>
                <a:ea typeface="Microsoft JhengHei"/>
                <a:cs typeface="Microsoft Tai Le" panose="020B0502040204020203" pitchFamily="34" charset="0"/>
              </a:rPr>
              <a:t> per uur</a:t>
            </a:r>
            <a:endParaRPr lang="nl-NL" sz="1800">
              <a:latin typeface="Microsoft Tai Le" panose="020B0502040204020203" pitchFamily="34" charset="0"/>
              <a:ea typeface="Microsoft JhengHei"/>
              <a:cs typeface="Microsoft Tai Le" panose="020B0502040204020203" pitchFamily="34" charset="0"/>
            </a:endParaRPr>
          </a:p>
          <a:p>
            <a:endParaRPr lang="nl-NL" sz="1800" b="1">
              <a:latin typeface="Microsoft Tai Le" panose="020B0502040204020203" pitchFamily="34" charset="0"/>
              <a:ea typeface="Microsoft JhengHei"/>
              <a:cs typeface="Microsoft Tai Le" panose="020B0502040204020203" pitchFamily="34" charset="0"/>
            </a:endParaRPr>
          </a:p>
          <a:p>
            <a:r>
              <a:rPr lang="nl-NL" b="1">
                <a:latin typeface="Microsoft Tai Le" panose="020B0502040204020203" pitchFamily="34" charset="0"/>
                <a:ea typeface="Microsoft JhengHei"/>
                <a:cs typeface="Microsoft Tai Le" panose="020B0502040204020203" pitchFamily="34" charset="0"/>
              </a:rPr>
              <a:t>MISDRIJF:    </a:t>
            </a:r>
            <a:r>
              <a:rPr lang="nl-NL">
                <a:latin typeface="Microsoft Tai Le" panose="020B0502040204020203" pitchFamily="34" charset="0"/>
                <a:ea typeface="Microsoft JhengHei"/>
                <a:cs typeface="Microsoft Tai Le" panose="020B0502040204020203" pitchFamily="34" charset="0"/>
              </a:rPr>
              <a:t>verpompt op natte dagen </a:t>
            </a:r>
          </a:p>
          <a:p>
            <a:r>
              <a:rPr lang="nl-NL">
                <a:latin typeface="Microsoft Tai Le" panose="020B0502040204020203" pitchFamily="34" charset="0"/>
                <a:ea typeface="Microsoft JhengHei"/>
                <a:cs typeface="Microsoft Tai Le" panose="020B0502040204020203" pitchFamily="34" charset="0"/>
              </a:rPr>
              <a:t>16x te veel water</a:t>
            </a:r>
            <a:endParaRPr lang="nl-NL" sz="1800">
              <a:latin typeface="Microsoft Tai Le" panose="020B0502040204020203" pitchFamily="34" charset="0"/>
              <a:ea typeface="Microsoft JhengHei"/>
              <a:cs typeface="Microsoft Tai Le" panose="020B0502040204020203" pitchFamily="34" charset="0"/>
            </a:endParaRPr>
          </a:p>
          <a:p>
            <a:endParaRPr lang="en-NL">
              <a:latin typeface="Microsoft Tai Le" panose="020B0502040204020203" pitchFamily="34" charset="0"/>
              <a:cs typeface="Microsoft Tai Le" panose="020B0502040204020203" pitchFamily="34" charset="0"/>
            </a:endParaRPr>
          </a:p>
        </p:txBody>
      </p:sp>
      <p:pic>
        <p:nvPicPr>
          <p:cNvPr id="7" name="Picture 7" descr="A picture containing text, sky, outdoor, road&#10;&#10;Description automatically generated">
            <a:extLst>
              <a:ext uri="{FF2B5EF4-FFF2-40B4-BE49-F238E27FC236}">
                <a16:creationId xmlns:a16="http://schemas.microsoft.com/office/drawing/2014/main" id="{5A6E60F3-6729-AD32-31A2-C2C3FAC8CC5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1"/>
          <a:stretch/>
        </p:blipFill>
        <p:spPr>
          <a:xfrm rot="435133">
            <a:off x="817777" y="515395"/>
            <a:ext cx="3321376" cy="39914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Slide Number Placeholder 4">
            <a:extLst>
              <a:ext uri="{FF2B5EF4-FFF2-40B4-BE49-F238E27FC236}">
                <a16:creationId xmlns:a16="http://schemas.microsoft.com/office/drawing/2014/main" id="{3497FDD4-6A1C-BB2D-89E1-0B08C50D0BDC}"/>
              </a:ext>
            </a:extLst>
          </p:cNvPr>
          <p:cNvSpPr>
            <a:spLocks noGrp="1"/>
          </p:cNvSpPr>
          <p:nvPr>
            <p:ph type="sldNum" sz="quarter" idx="12"/>
          </p:nvPr>
        </p:nvSpPr>
        <p:spPr/>
        <p:txBody>
          <a:bodyPr/>
          <a:lstStyle/>
          <a:p>
            <a:fld id="{4CD814C8-F66B-4915-9FEC-D62A1DED085F}" type="slidenum">
              <a:rPr lang="de-DE" smtClean="0"/>
              <a:t>8</a:t>
            </a:fld>
            <a:endParaRPr lang="de-DE"/>
          </a:p>
        </p:txBody>
      </p:sp>
      <p:sp>
        <p:nvSpPr>
          <p:cNvPr id="9" name="TextBox 8">
            <a:extLst>
              <a:ext uri="{FF2B5EF4-FFF2-40B4-BE49-F238E27FC236}">
                <a16:creationId xmlns:a16="http://schemas.microsoft.com/office/drawing/2014/main" id="{99DBF2AA-9BB5-EBC3-77DA-B3549B979E51}"/>
              </a:ext>
            </a:extLst>
          </p:cNvPr>
          <p:cNvSpPr txBox="1"/>
          <p:nvPr/>
        </p:nvSpPr>
        <p:spPr>
          <a:xfrm>
            <a:off x="5040143" y="2129286"/>
            <a:ext cx="6823244" cy="1200329"/>
          </a:xfrm>
          <a:prstGeom prst="rect">
            <a:avLst/>
          </a:prstGeom>
          <a:noFill/>
        </p:spPr>
        <p:txBody>
          <a:bodyPr wrap="square" rtlCol="0">
            <a:spAutoFit/>
          </a:bodyPr>
          <a:lstStyle/>
          <a:p>
            <a:r>
              <a:rPr lang="nl-NL" sz="3600" b="1">
                <a:latin typeface="Microsoft Tai Le" panose="020B0502040204020203" pitchFamily="34" charset="0"/>
                <a:ea typeface="Microsoft JhengHei"/>
                <a:cs typeface="Microsoft Tai Le" panose="020B0502040204020203" pitchFamily="34" charset="0"/>
              </a:rPr>
              <a:t>SLACHTOFFER</a:t>
            </a:r>
          </a:p>
          <a:p>
            <a:r>
              <a:rPr lang="nl-NL" sz="3600" b="1">
                <a:latin typeface="Microsoft Tai Le" panose="020B0502040204020203" pitchFamily="34" charset="0"/>
                <a:ea typeface="Microsoft JhengHei"/>
                <a:cs typeface="Microsoft Tai Le" panose="020B0502040204020203" pitchFamily="34" charset="0"/>
              </a:rPr>
              <a:t>DOSSIER</a:t>
            </a:r>
            <a:endParaRPr lang="en-NL" sz="3600">
              <a:latin typeface="Microsoft Tai Le" panose="020B0502040204020203" pitchFamily="34" charset="0"/>
              <a:cs typeface="Microsoft Tai Le" panose="020B0502040204020203" pitchFamily="34" charset="0"/>
            </a:endParaRPr>
          </a:p>
        </p:txBody>
      </p:sp>
      <p:cxnSp>
        <p:nvCxnSpPr>
          <p:cNvPr id="11" name="Rechte verbindingslijn met pijl 38">
            <a:extLst>
              <a:ext uri="{FF2B5EF4-FFF2-40B4-BE49-F238E27FC236}">
                <a16:creationId xmlns:a16="http://schemas.microsoft.com/office/drawing/2014/main" id="{4621E94F-A616-566C-8137-42579953A773}"/>
              </a:ext>
            </a:extLst>
          </p:cNvPr>
          <p:cNvCxnSpPr/>
          <p:nvPr/>
        </p:nvCxnSpPr>
        <p:spPr>
          <a:xfrm>
            <a:off x="4827339" y="3936329"/>
            <a:ext cx="4421686" cy="6263"/>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2" name="Rechte verbindingslijn met pijl 38">
            <a:extLst>
              <a:ext uri="{FF2B5EF4-FFF2-40B4-BE49-F238E27FC236}">
                <a16:creationId xmlns:a16="http://schemas.microsoft.com/office/drawing/2014/main" id="{782038CA-6345-E49B-96F5-A703332F850C}"/>
              </a:ext>
            </a:extLst>
          </p:cNvPr>
          <p:cNvCxnSpPr/>
          <p:nvPr/>
        </p:nvCxnSpPr>
        <p:spPr>
          <a:xfrm>
            <a:off x="4827339" y="5608841"/>
            <a:ext cx="4421686" cy="6263"/>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3" name="Rechte verbindingslijn met pijl 38">
            <a:extLst>
              <a:ext uri="{FF2B5EF4-FFF2-40B4-BE49-F238E27FC236}">
                <a16:creationId xmlns:a16="http://schemas.microsoft.com/office/drawing/2014/main" id="{7EF25C8E-B864-E342-237D-E60F45C4E0DC}"/>
              </a:ext>
            </a:extLst>
          </p:cNvPr>
          <p:cNvCxnSpPr/>
          <p:nvPr/>
        </p:nvCxnSpPr>
        <p:spPr>
          <a:xfrm>
            <a:off x="4827339" y="4999125"/>
            <a:ext cx="4421686" cy="6263"/>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4" name="Rechte verbindingslijn met pijl 38">
            <a:extLst>
              <a:ext uri="{FF2B5EF4-FFF2-40B4-BE49-F238E27FC236}">
                <a16:creationId xmlns:a16="http://schemas.microsoft.com/office/drawing/2014/main" id="{092498C3-22B4-8C8B-42AB-E167FC48ED52}"/>
              </a:ext>
            </a:extLst>
          </p:cNvPr>
          <p:cNvCxnSpPr/>
          <p:nvPr/>
        </p:nvCxnSpPr>
        <p:spPr>
          <a:xfrm>
            <a:off x="4827339" y="4517262"/>
            <a:ext cx="4421686" cy="6263"/>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5" name="Rechte verbindingslijn met pijl 38">
            <a:extLst>
              <a:ext uri="{FF2B5EF4-FFF2-40B4-BE49-F238E27FC236}">
                <a16:creationId xmlns:a16="http://schemas.microsoft.com/office/drawing/2014/main" id="{6271FD72-1CF6-B975-30DA-FE791C42C0A3}"/>
              </a:ext>
            </a:extLst>
          </p:cNvPr>
          <p:cNvCxnSpPr/>
          <p:nvPr/>
        </p:nvCxnSpPr>
        <p:spPr>
          <a:xfrm>
            <a:off x="4827339" y="6390692"/>
            <a:ext cx="4421686" cy="6263"/>
          </a:xfrm>
          <a:prstGeom prst="straightConnector1">
            <a:avLst/>
          </a:prstGeom>
        </p:spPr>
        <p:style>
          <a:lnRef idx="1">
            <a:schemeClr val="dk1"/>
          </a:lnRef>
          <a:fillRef idx="0">
            <a:schemeClr val="dk1"/>
          </a:fillRef>
          <a:effectRef idx="0">
            <a:schemeClr val="dk1"/>
          </a:effectRef>
          <a:fontRef idx="minor">
            <a:schemeClr val="tx1"/>
          </a:fontRef>
        </p:style>
      </p:cxnSp>
      <p:pic>
        <p:nvPicPr>
          <p:cNvPr id="16" name="Picture 9">
            <a:extLst>
              <a:ext uri="{FF2B5EF4-FFF2-40B4-BE49-F238E27FC236}">
                <a16:creationId xmlns:a16="http://schemas.microsoft.com/office/drawing/2014/main" id="{1A4B55B0-BC7F-4CD4-12DE-8A91E9A4C63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5400000">
            <a:off x="1306378" y="4133518"/>
            <a:ext cx="1705389" cy="2743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Picture 1614731617">
            <a:extLst>
              <a:ext uri="{FF2B5EF4-FFF2-40B4-BE49-F238E27FC236}">
                <a16:creationId xmlns:a16="http://schemas.microsoft.com/office/drawing/2014/main" id="{ED6E027F-4962-5809-881A-18557DE6D3C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377361" y="761468"/>
            <a:ext cx="2644019" cy="375579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631043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7821C-F989-9590-02E7-340605BC7A8B}"/>
              </a:ext>
            </a:extLst>
          </p:cNvPr>
          <p:cNvSpPr>
            <a:spLocks noGrp="1"/>
          </p:cNvSpPr>
          <p:nvPr>
            <p:ph type="title"/>
          </p:nvPr>
        </p:nvSpPr>
        <p:spPr/>
        <p:txBody>
          <a:bodyPr/>
          <a:lstStyle/>
          <a:p>
            <a:r>
              <a:rPr lang="en-NL" b="1" dirty="0"/>
              <a:t>Het misdrijf</a:t>
            </a:r>
          </a:p>
        </p:txBody>
      </p:sp>
      <p:sp>
        <p:nvSpPr>
          <p:cNvPr id="3" name="Content Placeholder 2">
            <a:extLst>
              <a:ext uri="{FF2B5EF4-FFF2-40B4-BE49-F238E27FC236}">
                <a16:creationId xmlns:a16="http://schemas.microsoft.com/office/drawing/2014/main" id="{0C59B3A4-DFAD-4497-CAEC-BFC6FFD9F285}"/>
              </a:ext>
            </a:extLst>
          </p:cNvPr>
          <p:cNvSpPr>
            <a:spLocks noGrp="1"/>
          </p:cNvSpPr>
          <p:nvPr>
            <p:ph idx="1"/>
          </p:nvPr>
        </p:nvSpPr>
        <p:spPr/>
        <p:txBody>
          <a:bodyPr/>
          <a:lstStyle/>
          <a:p>
            <a:endParaRPr lang="en-NL" dirty="0"/>
          </a:p>
        </p:txBody>
      </p:sp>
      <p:sp>
        <p:nvSpPr>
          <p:cNvPr id="4" name="Footer Placeholder 3">
            <a:extLst>
              <a:ext uri="{FF2B5EF4-FFF2-40B4-BE49-F238E27FC236}">
                <a16:creationId xmlns:a16="http://schemas.microsoft.com/office/drawing/2014/main" id="{23BB23EB-0C1E-4715-ED8F-E421AC5B6FE4}"/>
              </a:ext>
            </a:extLst>
          </p:cNvPr>
          <p:cNvSpPr>
            <a:spLocks noGrp="1"/>
          </p:cNvSpPr>
          <p:nvPr>
            <p:ph type="ftr" sz="quarter" idx="11"/>
          </p:nvPr>
        </p:nvSpPr>
        <p:spPr/>
        <p:txBody>
          <a:bodyPr/>
          <a:lstStyle/>
          <a:p>
            <a:endParaRPr lang="de-DE"/>
          </a:p>
        </p:txBody>
      </p:sp>
      <p:sp>
        <p:nvSpPr>
          <p:cNvPr id="5" name="Slide Number Placeholder 4">
            <a:extLst>
              <a:ext uri="{FF2B5EF4-FFF2-40B4-BE49-F238E27FC236}">
                <a16:creationId xmlns:a16="http://schemas.microsoft.com/office/drawing/2014/main" id="{FC142143-C029-BE16-092C-6189ECFC1FD7}"/>
              </a:ext>
            </a:extLst>
          </p:cNvPr>
          <p:cNvSpPr>
            <a:spLocks noGrp="1"/>
          </p:cNvSpPr>
          <p:nvPr>
            <p:ph type="sldNum" sz="quarter" idx="12"/>
          </p:nvPr>
        </p:nvSpPr>
        <p:spPr/>
        <p:txBody>
          <a:bodyPr/>
          <a:lstStyle/>
          <a:p>
            <a:fld id="{4CD814C8-F66B-4915-9FEC-D62A1DED085F}" type="slidenum">
              <a:rPr lang="de-DE" smtClean="0"/>
              <a:t>9</a:t>
            </a:fld>
            <a:endParaRPr lang="de-DE"/>
          </a:p>
        </p:txBody>
      </p:sp>
      <p:sp>
        <p:nvSpPr>
          <p:cNvPr id="8" name="TextBox 7">
            <a:extLst>
              <a:ext uri="{FF2B5EF4-FFF2-40B4-BE49-F238E27FC236}">
                <a16:creationId xmlns:a16="http://schemas.microsoft.com/office/drawing/2014/main" id="{C348E10A-6548-7902-F754-4C789B2674D3}"/>
              </a:ext>
            </a:extLst>
          </p:cNvPr>
          <p:cNvSpPr txBox="1"/>
          <p:nvPr/>
        </p:nvSpPr>
        <p:spPr>
          <a:xfrm>
            <a:off x="8595167" y="2782669"/>
            <a:ext cx="2758632" cy="646331"/>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Gros van </a:t>
            </a:r>
            <a:r>
              <a:rPr lang="en-US" dirty="0" err="1">
                <a:cs typeface="Calibri"/>
              </a:rPr>
              <a:t>debietoverschot</a:t>
            </a:r>
            <a:r>
              <a:rPr lang="en-US" dirty="0">
                <a:cs typeface="Calibri"/>
              </a:rPr>
              <a:t> </a:t>
            </a:r>
          </a:p>
          <a:p>
            <a:r>
              <a:rPr lang="en-US" dirty="0">
                <a:cs typeface="Calibri"/>
              </a:rPr>
              <a:t>is </a:t>
            </a:r>
            <a:r>
              <a:rPr lang="en-US" dirty="0" err="1">
                <a:cs typeface="Calibri"/>
              </a:rPr>
              <a:t>hemelwater</a:t>
            </a:r>
            <a:endParaRPr lang="en-US" dirty="0"/>
          </a:p>
        </p:txBody>
      </p:sp>
      <p:sp>
        <p:nvSpPr>
          <p:cNvPr id="9" name="TextBox 8">
            <a:extLst>
              <a:ext uri="{FF2B5EF4-FFF2-40B4-BE49-F238E27FC236}">
                <a16:creationId xmlns:a16="http://schemas.microsoft.com/office/drawing/2014/main" id="{F498D5F4-ACCE-B5BA-D055-2BCB3254B335}"/>
              </a:ext>
            </a:extLst>
          </p:cNvPr>
          <p:cNvSpPr txBox="1"/>
          <p:nvPr/>
        </p:nvSpPr>
        <p:spPr>
          <a:xfrm>
            <a:off x="8595167" y="1825625"/>
            <a:ext cx="2758632" cy="646331"/>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a:latin typeface="Microsoft Tai Le"/>
                <a:cs typeface="Microsoft Tai Le"/>
              </a:rPr>
              <a:t>Klein aandeel rioolvreemd water</a:t>
            </a:r>
          </a:p>
        </p:txBody>
      </p:sp>
      <p:pic>
        <p:nvPicPr>
          <p:cNvPr id="1026" name="Picture 2">
            <a:extLst>
              <a:ext uri="{FF2B5EF4-FFF2-40B4-BE49-F238E27FC236}">
                <a16:creationId xmlns:a16="http://schemas.microsoft.com/office/drawing/2014/main" id="{D0C37851-20C6-6C4B-03C2-A55576EB364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43578" y="1825625"/>
            <a:ext cx="7716746" cy="4222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813443"/>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1c39151-c496-44cf-9f04-0868f5ca5513">
      <Terms xmlns="http://schemas.microsoft.com/office/infopath/2007/PartnerControls"/>
    </lcf76f155ced4ddcb4097134ff3c332f>
    <TaxCatchAll xmlns="f51e9b44-f7ea-43e2-9b51-39fac9d4393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8309B18D193C145B6013947171B3522" ma:contentTypeVersion="18" ma:contentTypeDescription="Een nieuw document maken." ma:contentTypeScope="" ma:versionID="8863526261e963931f7ceb7fa7bfedf0">
  <xsd:schema xmlns:xsd="http://www.w3.org/2001/XMLSchema" xmlns:xs="http://www.w3.org/2001/XMLSchema" xmlns:p="http://schemas.microsoft.com/office/2006/metadata/properties" xmlns:ns2="61c39151-c496-44cf-9f04-0868f5ca5513" xmlns:ns3="f51e9b44-f7ea-43e2-9b51-39fac9d4393e" targetNamespace="http://schemas.microsoft.com/office/2006/metadata/properties" ma:root="true" ma:fieldsID="e1e56797272b58ff98b103cacf0e6f51" ns2:_="" ns3:_="">
    <xsd:import namespace="61c39151-c496-44cf-9f04-0868f5ca5513"/>
    <xsd:import namespace="f51e9b44-f7ea-43e2-9b51-39fac9d4393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c39151-c496-44cf-9f04-0868f5ca55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9e859127-965c-4449-b812-f2b50dbb9b9d"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51e9b44-f7ea-43e2-9b51-39fac9d4393e"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element name="TaxCatchAll" ma:index="22" nillable="true" ma:displayName="Taxonomy Catch All Column" ma:hidden="true" ma:list="{b4d0e540-aea4-43c5-9b6c-50d93e4f4645}" ma:internalName="TaxCatchAll" ma:showField="CatchAllData" ma:web="f51e9b44-f7ea-43e2-9b51-39fac9d4393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E98CF5D-6B3E-43A1-9F23-348275F07F28}">
  <ds:schemaRefs>
    <ds:schemaRef ds:uri="92af64c4-bf14-4fc7-a0d8-6c82ff7b1628"/>
    <ds:schemaRef ds:uri="dc4db6d1-e3ab-4a38-9e5e-90f942a5e66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61c39151-c496-44cf-9f04-0868f5ca5513"/>
    <ds:schemaRef ds:uri="f51e9b44-f7ea-43e2-9b51-39fac9d4393e"/>
  </ds:schemaRefs>
</ds:datastoreItem>
</file>

<file path=customXml/itemProps2.xml><?xml version="1.0" encoding="utf-8"?>
<ds:datastoreItem xmlns:ds="http://schemas.openxmlformats.org/officeDocument/2006/customXml" ds:itemID="{0DDD808E-2E42-44DC-AF23-48559BDC88DA}">
  <ds:schemaRefs>
    <ds:schemaRef ds:uri="http://schemas.microsoft.com/sharepoint/v3/contenttype/forms"/>
  </ds:schemaRefs>
</ds:datastoreItem>
</file>

<file path=customXml/itemProps3.xml><?xml version="1.0" encoding="utf-8"?>
<ds:datastoreItem xmlns:ds="http://schemas.openxmlformats.org/officeDocument/2006/customXml" ds:itemID="{B3C19684-5204-4A56-B7DA-48AF981397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c39151-c496-44cf-9f04-0868f5ca5513"/>
    <ds:schemaRef ds:uri="f51e9b44-f7ea-43e2-9b51-39fac9d439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188</TotalTime>
  <Words>1888</Words>
  <Application>Microsoft Office PowerPoint</Application>
  <PresentationFormat>Breedbeeld</PresentationFormat>
  <Paragraphs>364</Paragraphs>
  <Slides>55</Slides>
  <Notes>17</Notes>
  <HiddenSlides>12</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55</vt:i4>
      </vt:variant>
    </vt:vector>
  </HeadingPairs>
  <TitlesOfParts>
    <vt:vector size="64" baseType="lpstr">
      <vt:lpstr>Microsoft JhengHei</vt:lpstr>
      <vt:lpstr>Arial</vt:lpstr>
      <vt:lpstr>Arial Nova</vt:lpstr>
      <vt:lpstr>Calibri</vt:lpstr>
      <vt:lpstr>Calibri Light</vt:lpstr>
      <vt:lpstr>Calibri,Sans-Serif</vt:lpstr>
      <vt:lpstr>j.d.</vt:lpstr>
      <vt:lpstr>Microsoft Tai Le</vt:lpstr>
      <vt:lpstr>Kantoorthema</vt:lpstr>
      <vt:lpstr>PowerPoint-presentatie</vt:lpstr>
      <vt:lpstr>HET ONDERZOEKSTEAM</vt:lpstr>
      <vt:lpstr>Inhoud</vt:lpstr>
      <vt:lpstr>1. WELK WATER HOORT  NIET IN HET RIOOL?</vt:lpstr>
      <vt:lpstr>PowerPoint-presentatie</vt:lpstr>
      <vt:lpstr>PowerPoint-presentatie</vt:lpstr>
      <vt:lpstr>2. DE CASUS ONDER DE LOEP</vt:lpstr>
      <vt:lpstr>PowerPoint-presentatie</vt:lpstr>
      <vt:lpstr>Het misdrijf</vt:lpstr>
      <vt:lpstr>Het bewijs</vt:lpstr>
      <vt:lpstr>Het plaats delict</vt:lpstr>
      <vt:lpstr>3. WIE ZIJN DE VERDACHTEN?</vt:lpstr>
      <vt:lpstr>PowerPoint-presentatie</vt:lpstr>
      <vt:lpstr>VERDACHTE 1 Foutieve aansluitingen </vt:lpstr>
      <vt:lpstr>PowerPoint-presentatie</vt:lpstr>
      <vt:lpstr>PowerPoint-presentatie</vt:lpstr>
      <vt:lpstr>PowerPoint-presentatie</vt:lpstr>
      <vt:lpstr>PowerPoint-presentatie</vt:lpstr>
      <vt:lpstr>VERDACHTE 2  Aquaflow nabij Drukkerijlaan </vt:lpstr>
      <vt:lpstr>PowerPoint-presentatie</vt:lpstr>
      <vt:lpstr>PowerPoint-presentatie</vt:lpstr>
      <vt:lpstr>VERDACHTE 3 Oppervlaktewater instroom </vt:lpstr>
      <vt:lpstr>PowerPoint-presentatie</vt:lpstr>
      <vt:lpstr>PowerPoint-presentatie</vt:lpstr>
      <vt:lpstr>VERDACHTE 4 Grondwater </vt:lpstr>
      <vt:lpstr>PowerPoint-presentatie</vt:lpstr>
      <vt:lpstr>PowerPoint-presentatie</vt:lpstr>
      <vt:lpstr>PowerPoint-presentatie</vt:lpstr>
      <vt:lpstr>VERDACHTE 5 Weggeschoten dop </vt:lpstr>
      <vt:lpstr>PowerPoint-presentatie</vt:lpstr>
      <vt:lpstr>VERDACHTE 6 Aanleg treintunnel </vt:lpstr>
      <vt:lpstr>PowerPoint-presentatie</vt:lpstr>
      <vt:lpstr>VERDACHTE 7 Zustergemaal Rijntje  </vt:lpstr>
      <vt:lpstr>PowerPoint-presentatie</vt:lpstr>
      <vt:lpstr>PowerPoint-presentatie</vt:lpstr>
      <vt:lpstr>4. DE HOOFDVERDACHTEN</vt:lpstr>
      <vt:lpstr>Fout aansluitingen &amp; Rijntje</vt:lpstr>
      <vt:lpstr>Veldonderzoek</vt:lpstr>
      <vt:lpstr>PowerPoint-presentatie</vt:lpstr>
      <vt:lpstr>PowerPoint-presentatie</vt:lpstr>
      <vt:lpstr>PowerPoint-presentatie</vt:lpstr>
      <vt:lpstr>PowerPoint-presentatie</vt:lpstr>
      <vt:lpstr>PowerPoint-presentatie</vt:lpstr>
      <vt:lpstr>PowerPoint-presentatie</vt:lpstr>
      <vt:lpstr>PowerPoint-presentatie</vt:lpstr>
      <vt:lpstr>5. HOE VERDER?</vt:lpstr>
      <vt:lpstr>Hoe verder?</vt:lpstr>
      <vt:lpstr>Bijvangst: Onderhoud balkeerklep</vt:lpstr>
      <vt:lpstr>Contactpersonen</vt:lpstr>
      <vt:lpstr>Caroline Moons (Rioolzorg) </vt:lpstr>
      <vt:lpstr>Definities</vt:lpstr>
      <vt:lpstr>Bronnenlijst</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Hoeven, Siebrand van der</dc:creator>
  <cp:lastModifiedBy>Hoeven, Siebrand van der</cp:lastModifiedBy>
  <cp:revision>5</cp:revision>
  <dcterms:created xsi:type="dcterms:W3CDTF">2023-02-03T12:21:37Z</dcterms:created>
  <dcterms:modified xsi:type="dcterms:W3CDTF">2024-01-11T09:46:30Z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0x010100D8309B18D193C145B6013947171B3522</vt:lpwstr>
  </property>
  <property fmtid="{D5CDD505-2E9C-101B-9397-08002B2CF9AE}" pid="3" name="MediaServiceImageTags">
    <vt:lpwstr/>
  </property>
  <property fmtid="{D5CDD505-2E9C-101B-9397-08002B2CF9AE}" pid="4" name="MSIP_Label_f8d014da-bad0-4f7b-8267-8921e925f36a_Enabled">
    <vt:lpwstr>true</vt:lpwstr>
  </property>
  <property fmtid="{D5CDD505-2E9C-101B-9397-08002B2CF9AE}" pid="5" name="MSIP_Label_f8d014da-bad0-4f7b-8267-8921e925f36a_SetDate">
    <vt:lpwstr>2023-03-23T12:30:28Z</vt:lpwstr>
  </property>
  <property fmtid="{D5CDD505-2E9C-101B-9397-08002B2CF9AE}" pid="6" name="MSIP_Label_f8d014da-bad0-4f7b-8267-8921e925f36a_Method">
    <vt:lpwstr>Privileged</vt:lpwstr>
  </property>
  <property fmtid="{D5CDD505-2E9C-101B-9397-08002B2CF9AE}" pid="7" name="MSIP_Label_f8d014da-bad0-4f7b-8267-8921e925f36a_Name">
    <vt:lpwstr>Interne gebruik Delfland</vt:lpwstr>
  </property>
  <property fmtid="{D5CDD505-2E9C-101B-9397-08002B2CF9AE}" pid="8" name="MSIP_Label_f8d014da-bad0-4f7b-8267-8921e925f36a_SiteId">
    <vt:lpwstr>4c3b82f9-a594-4dd6-a60e-1f43ac6fa22e</vt:lpwstr>
  </property>
  <property fmtid="{D5CDD505-2E9C-101B-9397-08002B2CF9AE}" pid="9" name="MSIP_Label_f8d014da-bad0-4f7b-8267-8921e925f36a_ActionId">
    <vt:lpwstr>1b6ebe89-39af-4ae9-94a4-cc178b736ea2</vt:lpwstr>
  </property>
  <property fmtid="{D5CDD505-2E9C-101B-9397-08002B2CF9AE}" pid="10" name="MSIP_Label_f8d014da-bad0-4f7b-8267-8921e925f36a_ContentBits">
    <vt:lpwstr>0</vt:lpwstr>
  </property>
</Properties>
</file>