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3" r:id="rId8"/>
    <p:sldId id="262" r:id="rId9"/>
    <p:sldId id="260" r:id="rId10"/>
    <p:sldId id="264" r:id="rId11"/>
    <p:sldId id="266" r:id="rId12"/>
    <p:sldId id="259" r:id="rId13"/>
    <p:sldId id="265" r:id="rId14"/>
    <p:sldId id="261" r:id="rId15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A9E75-7AB9-4F1B-9B0E-E1D7133DAE44}" v="34" dt="2023-09-18T10:55:01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87F710E6-C580-CD28-6FDB-8083E134B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18D14E7-0DA9-9758-D5E2-2C86BED2A3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F76ED45D-F9D1-76E4-C939-2F2EE61B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20AEE4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8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0C97373-92F6-E750-4B63-FC3A2E5AE3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9">
            <a:extLst>
              <a:ext uri="{FF2B5EF4-FFF2-40B4-BE49-F238E27FC236}">
                <a16:creationId xmlns:a16="http://schemas.microsoft.com/office/drawing/2014/main" id="{CA341A41-61D9-D2A1-329D-92B7A88F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20AEE4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31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98EDCF47-75BA-612E-57BC-B8DD50BE5E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9">
            <a:extLst>
              <a:ext uri="{FF2B5EF4-FFF2-40B4-BE49-F238E27FC236}">
                <a16:creationId xmlns:a16="http://schemas.microsoft.com/office/drawing/2014/main" id="{8EA98892-4ED9-671E-0355-05A3676D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20AEE4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14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F9CC6956-4A3C-BF0B-E9E7-FA3E6A475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9">
            <a:extLst>
              <a:ext uri="{FF2B5EF4-FFF2-40B4-BE49-F238E27FC236}">
                <a16:creationId xmlns:a16="http://schemas.microsoft.com/office/drawing/2014/main" id="{2EA0E8C9-264B-918A-6114-DB3D023C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20AEE4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12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5862FEBC-BC48-B25B-ED19-0019B1F314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9">
            <a:extLst>
              <a:ext uri="{FF2B5EF4-FFF2-40B4-BE49-F238E27FC236}">
                <a16:creationId xmlns:a16="http://schemas.microsoft.com/office/drawing/2014/main" id="{9394EB74-AB8C-0D9E-1574-D05D6DFA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20AEE4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73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D1207A46-B30D-FC2A-3F30-BE4133142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361C6004-BA65-1133-907A-1BC5EC54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20AEE4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8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8">
            <a:extLst>
              <a:ext uri="{FF2B5EF4-FFF2-40B4-BE49-F238E27FC236}">
                <a16:creationId xmlns:a16="http://schemas.microsoft.com/office/drawing/2014/main" id="{213FB103-4871-43BF-F27E-18EE570F6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voettekst 9">
            <a:extLst>
              <a:ext uri="{FF2B5EF4-FFF2-40B4-BE49-F238E27FC236}">
                <a16:creationId xmlns:a16="http://schemas.microsoft.com/office/drawing/2014/main" id="{1A2FD8ED-34F2-E5DF-8211-CD89DF31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20AEE4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75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4">
            <a:extLst>
              <a:ext uri="{FF2B5EF4-FFF2-40B4-BE49-F238E27FC236}">
                <a16:creationId xmlns:a16="http://schemas.microsoft.com/office/drawing/2014/main" id="{DE81577F-25B4-BE29-BD33-4D147CB7C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voettekst 9">
            <a:extLst>
              <a:ext uri="{FF2B5EF4-FFF2-40B4-BE49-F238E27FC236}">
                <a16:creationId xmlns:a16="http://schemas.microsoft.com/office/drawing/2014/main" id="{F1871384-84DA-61CD-B09A-D23346A3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20AEE4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51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3">
            <a:extLst>
              <a:ext uri="{FF2B5EF4-FFF2-40B4-BE49-F238E27FC236}">
                <a16:creationId xmlns:a16="http://schemas.microsoft.com/office/drawing/2014/main" id="{7FFE26F9-59A1-3C23-AC18-DCB2C0246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oettekst 9">
            <a:extLst>
              <a:ext uri="{FF2B5EF4-FFF2-40B4-BE49-F238E27FC236}">
                <a16:creationId xmlns:a16="http://schemas.microsoft.com/office/drawing/2014/main" id="{F9271D50-7C1C-D1C3-3BEF-92A3B235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20AEE4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52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3C49A5CE-05D3-69DD-3361-CAA785321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A6AFAE11-EE14-CF11-9179-DEBB32F2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20AEE4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64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D1FC13A4-44DB-6588-00C5-5EFF9BDD4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509779DD-4631-CC96-7E60-31504F3F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20AEE4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87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EA88B276-B4CE-17C5-CED3-A3EA8769A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8B847672-FEFD-52BD-FEBF-171F530F5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550482-76DC-C65A-3817-C52DBDB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2DA33D2-9C55-4D60-AFE3-02FFB11100F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66AA19C-FDF2-3780-3E6C-39181F7BE769}"/>
              </a:ext>
            </a:extLst>
          </p:cNvPr>
          <p:cNvCxnSpPr/>
          <p:nvPr/>
        </p:nvCxnSpPr>
        <p:spPr>
          <a:xfrm>
            <a:off x="10647363" y="6356350"/>
            <a:ext cx="0" cy="3651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17BFE901-D44B-2609-B117-55FD339D5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0AEE4"/>
                </a:solidFill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5E5410E-5BB0-7ED4-0F66-38F1B37BDA94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1BB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32" name="Afbeelding 12">
            <a:extLst>
              <a:ext uri="{FF2B5EF4-FFF2-40B4-BE49-F238E27FC236}">
                <a16:creationId xmlns:a16="http://schemas.microsoft.com/office/drawing/2014/main" id="{A0383443-76DC-2CB1-DC33-391E8BE03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1488" y="-22225"/>
            <a:ext cx="15462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1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rie.markus@denhaag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AD7F9-D403-A592-759E-F50556511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8686"/>
            <a:ext cx="9144000" cy="2387600"/>
          </a:xfrm>
        </p:spPr>
        <p:txBody>
          <a:bodyPr/>
          <a:lstStyle/>
          <a:p>
            <a:r>
              <a:rPr lang="nl-NL"/>
              <a:t>Open huis in data </a:t>
            </a:r>
            <a:r>
              <a:rPr lang="nl-NL" err="1"/>
              <a:t>lakehouse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5A4EF9-FB8E-E525-5339-D9C369A08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2328"/>
            <a:ext cx="9144000" cy="1655762"/>
          </a:xfrm>
        </p:spPr>
        <p:txBody>
          <a:bodyPr/>
          <a:lstStyle/>
          <a:p>
            <a:r>
              <a:rPr lang="nl-NL"/>
              <a:t>Demo 07-08-2023</a:t>
            </a:r>
          </a:p>
        </p:txBody>
      </p:sp>
      <p:pic>
        <p:nvPicPr>
          <p:cNvPr id="4" name="Afbeelding 4" descr="Afbeelding met water, schermopname, Turquoise, blauw&#10;&#10;Automatisch gegenereerde beschrijving">
            <a:extLst>
              <a:ext uri="{FF2B5EF4-FFF2-40B4-BE49-F238E27FC236}">
                <a16:creationId xmlns:a16="http://schemas.microsoft.com/office/drawing/2014/main" id="{CD4DA8B2-64FB-FF90-127F-37C5F0F7F7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3323303"/>
            <a:ext cx="2743200" cy="2743200"/>
          </a:xfrm>
          <a:prstGeom prst="rect">
            <a:avLst/>
          </a:prstGeom>
        </p:spPr>
      </p:pic>
      <p:pic>
        <p:nvPicPr>
          <p:cNvPr id="5" name="Afbeelding 5" descr="Afbeelding met kleding, persoon, person, schoeisel&#10;&#10;Automatisch gegenereerde beschrijving">
            <a:extLst>
              <a:ext uri="{FF2B5EF4-FFF2-40B4-BE49-F238E27FC236}">
                <a16:creationId xmlns:a16="http://schemas.microsoft.com/office/drawing/2014/main" id="{1B2796A6-D319-40A6-2177-65B50E357D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323303"/>
            <a:ext cx="2743200" cy="2743200"/>
          </a:xfrm>
          <a:prstGeom prst="rect">
            <a:avLst/>
          </a:prstGeom>
        </p:spPr>
      </p:pic>
      <p:pic>
        <p:nvPicPr>
          <p:cNvPr id="6" name="Afbeelding 6" descr="Afbeelding met persoon, kleding, buitenshuis, water&#10;&#10;Automatisch gegenereerde beschrijving">
            <a:extLst>
              <a:ext uri="{FF2B5EF4-FFF2-40B4-BE49-F238E27FC236}">
                <a16:creationId xmlns:a16="http://schemas.microsoft.com/office/drawing/2014/main" id="{9CF994CF-8DBD-FB1B-3DF4-C50C5696E1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323303"/>
            <a:ext cx="2743200" cy="27432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EA537AC-42D5-43AB-36C2-D26E0832131B}"/>
              </a:ext>
            </a:extLst>
          </p:cNvPr>
          <p:cNvSpPr txBox="1">
            <a:spLocks/>
          </p:cNvSpPr>
          <p:nvPr/>
        </p:nvSpPr>
        <p:spPr bwMode="auto">
          <a:xfrm>
            <a:off x="2364658" y="5859053"/>
            <a:ext cx="9144000" cy="54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nl-NL" sz="1400"/>
              <a:t>Afbeeldingen: </a:t>
            </a:r>
            <a:r>
              <a:rPr lang="nl-NL" sz="1400" i="1"/>
              <a:t>Interpretatie van </a:t>
            </a:r>
            <a:r>
              <a:rPr lang="nl-NL" sz="1400" i="1" err="1"/>
              <a:t>Dall</a:t>
            </a:r>
            <a:r>
              <a:rPr lang="nl-NL" sz="1400" i="1"/>
              <a:t>-E (AI afbeeldingengenerator) van "Open huis in data </a:t>
            </a:r>
            <a:r>
              <a:rPr lang="nl-NL" sz="1400" i="1" err="1"/>
              <a:t>lakehouse</a:t>
            </a:r>
            <a:r>
              <a:rPr lang="nl-NL" sz="1400" i="1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2034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12233-C756-AD9B-A91F-841AFF7B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Geplande verbeteringen</a:t>
            </a:r>
            <a:endParaRPr lang="nl-NL"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A40784-F663-B3C7-20BE-70C23E12C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Automatisch ontsluiten Aquaview</a:t>
            </a:r>
          </a:p>
          <a:p>
            <a:r>
              <a:rPr lang="nl-NL"/>
              <a:t>Toevoegen kenmerkenbladen</a:t>
            </a:r>
          </a:p>
          <a:p>
            <a:r>
              <a:rPr lang="nl-NL"/>
              <a:t>Updaten overstortlocaties</a:t>
            </a:r>
          </a:p>
          <a:p>
            <a:r>
              <a:rPr lang="nl-NL"/>
              <a:t>Verder optimaliseren dataflow</a:t>
            </a:r>
          </a:p>
          <a:p>
            <a:r>
              <a:rPr lang="nl-NL"/>
              <a:t>Afhankelijk van nieuwe taken</a:t>
            </a:r>
          </a:p>
        </p:txBody>
      </p:sp>
    </p:spTree>
    <p:extLst>
      <p:ext uri="{BB962C8B-B14F-4D97-AF65-F5344CB8AC3E}">
        <p14:creationId xmlns:p14="http://schemas.microsoft.com/office/powerpoint/2010/main" val="26021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F5E13-CCC0-4308-5E97-C8F7D4C1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0C90F2-C64E-6ADC-F396-5144E6A8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Volgende onderwerp: dashboard rioolvreemd water</a:t>
            </a:r>
          </a:p>
          <a:p>
            <a:r>
              <a:rPr lang="nl-NL"/>
              <a:t>Andere vragen tijdens Dataplatform on Tour of stuur ze naar Arie Markus (</a:t>
            </a:r>
            <a:r>
              <a:rPr lang="nl-NL">
                <a:hlinkClick r:id="rId2"/>
              </a:rPr>
              <a:t>arie.markus@denhaag.nl</a:t>
            </a:r>
            <a:r>
              <a:rPr lang="nl-NL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225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E68CA-47A4-F794-6ADE-CDF47267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1AB00A-DCEA-1442-C0AA-5272E832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Benodigde gegevens</a:t>
            </a:r>
          </a:p>
          <a:p>
            <a:r>
              <a:rPr lang="nl-NL"/>
              <a:t>Gegevens ophalen en opslaan</a:t>
            </a:r>
          </a:p>
          <a:p>
            <a:r>
              <a:rPr lang="nl-NL"/>
              <a:t>Welke data hebben we nu</a:t>
            </a:r>
          </a:p>
          <a:p>
            <a:r>
              <a:rPr lang="nl-NL"/>
              <a:t>Geplande verbeteringen</a:t>
            </a:r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93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18243-D273-18C1-5FF1-9101A945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Benodigde 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3F9B36-64EC-5BB9-5D24-A7259A4F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Nodig voor het uitvoeren van de dataplatform-taken</a:t>
            </a:r>
          </a:p>
          <a:p>
            <a:r>
              <a:rPr lang="nl-NL"/>
              <a:t>Aangesloten verhard oppervlak:</a:t>
            </a:r>
          </a:p>
          <a:p>
            <a:pPr lvl="1"/>
            <a:r>
              <a:rPr lang="nl-NL"/>
              <a:t>GWSW, BGT</a:t>
            </a:r>
          </a:p>
          <a:p>
            <a:r>
              <a:rPr lang="nl-NL"/>
              <a:t>Rioolvreemd water:</a:t>
            </a:r>
          </a:p>
          <a:p>
            <a:pPr lvl="1"/>
            <a:r>
              <a:rPr lang="nl-NL"/>
              <a:t>Gebieden, gemalen, debiet, neerslag, </a:t>
            </a:r>
            <a:r>
              <a:rPr lang="nl-NL" err="1"/>
              <a:t>dwa</a:t>
            </a:r>
            <a:endParaRPr lang="nl-NL"/>
          </a:p>
          <a:p>
            <a:r>
              <a:rPr lang="nl-NL"/>
              <a:t>Overstorten:</a:t>
            </a:r>
          </a:p>
          <a:p>
            <a:pPr lvl="1"/>
            <a:r>
              <a:rPr lang="nl-NL"/>
              <a:t>Overstortlocaties, waterstanden riool, waterstanden opp. water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81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42F49-DB9E-133C-BAE2-74F2C3B8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Data opslaan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F67B88-AA81-B956-09CF-DD7E0F820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API t/m RAW: Automatisch ophalen van ruwe data</a:t>
            </a:r>
          </a:p>
          <a:p>
            <a:r>
              <a:rPr lang="nl-NL"/>
              <a:t>BASE: Verwerken naar uniforme basis</a:t>
            </a:r>
          </a:p>
          <a:p>
            <a:r>
              <a:rPr lang="nl-NL"/>
              <a:t>ENRICHED t/m Power BI: Klaar om mee te rekenen en te presenteren</a:t>
            </a:r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28DBFFE0-F684-5C43-F827-89802981CE44}"/>
              </a:ext>
            </a:extLst>
          </p:cNvPr>
          <p:cNvGrpSpPr/>
          <p:nvPr/>
        </p:nvGrpSpPr>
        <p:grpSpPr>
          <a:xfrm>
            <a:off x="2976904" y="3429000"/>
            <a:ext cx="8978993" cy="3320621"/>
            <a:chOff x="2770248" y="3352574"/>
            <a:chExt cx="9185650" cy="3397047"/>
          </a:xfrm>
        </p:grpSpPr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A85C7633-1863-47BE-0698-24C2A6BBD527}"/>
                </a:ext>
              </a:extLst>
            </p:cNvPr>
            <p:cNvGrpSpPr/>
            <p:nvPr/>
          </p:nvGrpSpPr>
          <p:grpSpPr>
            <a:xfrm>
              <a:off x="2770248" y="3352574"/>
              <a:ext cx="9185650" cy="3397047"/>
              <a:chOff x="2770248" y="3352574"/>
              <a:chExt cx="9185650" cy="3397047"/>
            </a:xfrm>
          </p:grpSpPr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470635FD-1500-28B6-6FED-6A140201EB91}"/>
                  </a:ext>
                </a:extLst>
              </p:cNvPr>
              <p:cNvSpPr/>
              <p:nvPr/>
            </p:nvSpPr>
            <p:spPr>
              <a:xfrm>
                <a:off x="4020692" y="3352574"/>
                <a:ext cx="3596083" cy="62204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94FFA8C9-D787-4F3E-194E-143D5837E776}"/>
                  </a:ext>
                </a:extLst>
              </p:cNvPr>
              <p:cNvGrpSpPr/>
              <p:nvPr/>
            </p:nvGrpSpPr>
            <p:grpSpPr>
              <a:xfrm>
                <a:off x="2770248" y="3589292"/>
                <a:ext cx="9185650" cy="3160329"/>
                <a:chOff x="339383" y="3172456"/>
                <a:chExt cx="10583243" cy="3641172"/>
              </a:xfrm>
            </p:grpSpPr>
            <p:pic>
              <p:nvPicPr>
                <p:cNvPr id="5" name="Afbeelding 3">
                  <a:extLst>
                    <a:ext uri="{FF2B5EF4-FFF2-40B4-BE49-F238E27FC236}">
                      <a16:creationId xmlns:a16="http://schemas.microsoft.com/office/drawing/2014/main" id="{0266E4B1-1469-3C90-3D38-039C356E2387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474672" y="6202281"/>
                  <a:ext cx="365760" cy="597695"/>
                </a:xfrm>
                <a:prstGeom prst="rect">
                  <a:avLst/>
                </a:prstGeom>
              </p:spPr>
            </p:pic>
            <p:pic>
              <p:nvPicPr>
                <p:cNvPr id="6" name="Afbeelding 5">
                  <a:extLst>
                    <a:ext uri="{FF2B5EF4-FFF2-40B4-BE49-F238E27FC236}">
                      <a16:creationId xmlns:a16="http://schemas.microsoft.com/office/drawing/2014/main" id="{5A4263E5-A0D4-6FD1-3539-100DF637D3B6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13920" y="6211323"/>
                  <a:ext cx="365760" cy="597695"/>
                </a:xfrm>
                <a:prstGeom prst="rect">
                  <a:avLst/>
                </a:prstGeom>
              </p:spPr>
            </p:pic>
            <p:pic>
              <p:nvPicPr>
                <p:cNvPr id="7" name="Afbeelding 6">
                  <a:extLst>
                    <a:ext uri="{FF2B5EF4-FFF2-40B4-BE49-F238E27FC236}">
                      <a16:creationId xmlns:a16="http://schemas.microsoft.com/office/drawing/2014/main" id="{B38B7B41-B20E-ED0B-C17F-88B4EAAA8F13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247"/>
                <a:stretch/>
              </p:blipFill>
              <p:spPr>
                <a:xfrm flipH="1">
                  <a:off x="4884404" y="6215933"/>
                  <a:ext cx="365760" cy="597695"/>
                </a:xfrm>
                <a:prstGeom prst="rect">
                  <a:avLst/>
                </a:prstGeom>
              </p:spPr>
            </p:pic>
            <p:pic>
              <p:nvPicPr>
                <p:cNvPr id="8" name="Graphic 7">
                  <a:extLst>
                    <a:ext uri="{FF2B5EF4-FFF2-40B4-BE49-F238E27FC236}">
                      <a16:creationId xmlns:a16="http://schemas.microsoft.com/office/drawing/2014/main" id="{8C05C173-F5C5-1D35-4509-CE8D7ADBF6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4607" y="4310391"/>
                  <a:ext cx="458323" cy="458323"/>
                </a:xfrm>
                <a:prstGeom prst="rect">
                  <a:avLst/>
                </a:prstGeom>
              </p:spPr>
            </p:pic>
            <p:pic>
              <p:nvPicPr>
                <p:cNvPr id="9" name="Graphic 8">
                  <a:extLst>
                    <a:ext uri="{FF2B5EF4-FFF2-40B4-BE49-F238E27FC236}">
                      <a16:creationId xmlns:a16="http://schemas.microsoft.com/office/drawing/2014/main" id="{87DE5109-3DB8-4F34-FC21-DA111210ED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0301" y="4467546"/>
                  <a:ext cx="383460" cy="383460"/>
                </a:xfrm>
                <a:prstGeom prst="rect">
                  <a:avLst/>
                </a:prstGeom>
              </p:spPr>
            </p:pic>
            <p:pic>
              <p:nvPicPr>
                <p:cNvPr id="10" name="Graphic 9">
                  <a:extLst>
                    <a:ext uri="{FF2B5EF4-FFF2-40B4-BE49-F238E27FC236}">
                      <a16:creationId xmlns:a16="http://schemas.microsoft.com/office/drawing/2014/main" id="{F751AB94-BCD7-0DA2-E5C8-7508D1F418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4302" y="3172456"/>
                  <a:ext cx="548455" cy="548455"/>
                </a:xfrm>
                <a:prstGeom prst="rect">
                  <a:avLst/>
                </a:prstGeom>
              </p:spPr>
            </p:pic>
            <p:pic>
              <p:nvPicPr>
                <p:cNvPr id="11" name="Picture 14" descr="Icon&#10;&#10;Description automatically generated">
                  <a:extLst>
                    <a:ext uri="{FF2B5EF4-FFF2-40B4-BE49-F238E27FC236}">
                      <a16:creationId xmlns:a16="http://schemas.microsoft.com/office/drawing/2014/main" id="{3BA667A3-CBEE-709E-1B90-00BED9663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5020" y="4433416"/>
                  <a:ext cx="530369" cy="699854"/>
                </a:xfrm>
                <a:prstGeom prst="rect">
                  <a:avLst/>
                </a:prstGeom>
              </p:spPr>
            </p:pic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84282CB-D67A-0E0B-1CC1-01B7B119CA74}"/>
                    </a:ext>
                  </a:extLst>
                </p:cNvPr>
                <p:cNvSpPr/>
                <p:nvPr/>
              </p:nvSpPr>
              <p:spPr>
                <a:xfrm>
                  <a:off x="2053764" y="4138171"/>
                  <a:ext cx="1165123" cy="20506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C1A62D7-EB3D-930F-30ED-4A037F5B195B}"/>
                    </a:ext>
                  </a:extLst>
                </p:cNvPr>
                <p:cNvSpPr/>
                <p:nvPr/>
              </p:nvSpPr>
              <p:spPr>
                <a:xfrm>
                  <a:off x="3269133" y="4136400"/>
                  <a:ext cx="1165123" cy="20506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8">
                  <a:extLst>
                    <a:ext uri="{FF2B5EF4-FFF2-40B4-BE49-F238E27FC236}">
                      <a16:creationId xmlns:a16="http://schemas.microsoft.com/office/drawing/2014/main" id="{92FDC4ED-8C1B-541D-15EB-6A99EC1EC49C}"/>
                    </a:ext>
                  </a:extLst>
                </p:cNvPr>
                <p:cNvSpPr/>
                <p:nvPr/>
              </p:nvSpPr>
              <p:spPr>
                <a:xfrm>
                  <a:off x="4484538" y="4132483"/>
                  <a:ext cx="1215327" cy="20506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67D66DD1-D214-7450-1B46-B4E4F359ABA7}"/>
                    </a:ext>
                  </a:extLst>
                </p:cNvPr>
                <p:cNvSpPr/>
                <p:nvPr/>
              </p:nvSpPr>
              <p:spPr>
                <a:xfrm>
                  <a:off x="2053763" y="3705242"/>
                  <a:ext cx="1165123" cy="43292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/>
                    <a:t>RAW</a:t>
                  </a:r>
                  <a:endParaRPr lang="en-US" b="1"/>
                </a:p>
              </p:txBody>
            </p:sp>
            <p:sp>
              <p:nvSpPr>
                <p:cNvPr id="16" name="Rectangle 20">
                  <a:extLst>
                    <a:ext uri="{FF2B5EF4-FFF2-40B4-BE49-F238E27FC236}">
                      <a16:creationId xmlns:a16="http://schemas.microsoft.com/office/drawing/2014/main" id="{70795248-5391-D9E2-0AD6-58D46B07D5F4}"/>
                    </a:ext>
                  </a:extLst>
                </p:cNvPr>
                <p:cNvSpPr/>
                <p:nvPr/>
              </p:nvSpPr>
              <p:spPr>
                <a:xfrm>
                  <a:off x="3269133" y="3715537"/>
                  <a:ext cx="1165123" cy="43292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/>
                    <a:t>BASE</a:t>
                  </a:r>
                  <a:endParaRPr lang="en-US" b="1"/>
                </a:p>
              </p:txBody>
            </p:sp>
            <p:sp>
              <p:nvSpPr>
                <p:cNvPr id="17" name="Rectangle 21">
                  <a:extLst>
                    <a:ext uri="{FF2B5EF4-FFF2-40B4-BE49-F238E27FC236}">
                      <a16:creationId xmlns:a16="http://schemas.microsoft.com/office/drawing/2014/main" id="{6CE235CE-1A69-6DD9-10A9-C731A73DED5D}"/>
                    </a:ext>
                  </a:extLst>
                </p:cNvPr>
                <p:cNvSpPr/>
                <p:nvPr/>
              </p:nvSpPr>
              <p:spPr>
                <a:xfrm>
                  <a:off x="4484723" y="3713769"/>
                  <a:ext cx="1198214" cy="43292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/>
                    <a:t>ENRICHED</a:t>
                  </a:r>
                </a:p>
              </p:txBody>
            </p:sp>
            <p:sp>
              <p:nvSpPr>
                <p:cNvPr id="18" name="Arrow: Right 22">
                  <a:extLst>
                    <a:ext uri="{FF2B5EF4-FFF2-40B4-BE49-F238E27FC236}">
                      <a16:creationId xmlns:a16="http://schemas.microsoft.com/office/drawing/2014/main" id="{AE75A6B6-B798-8E7D-C961-006C7459D6FC}"/>
                    </a:ext>
                  </a:extLst>
                </p:cNvPr>
                <p:cNvSpPr/>
                <p:nvPr/>
              </p:nvSpPr>
              <p:spPr>
                <a:xfrm>
                  <a:off x="1006607" y="4747786"/>
                  <a:ext cx="1008010" cy="180940"/>
                </a:xfrm>
                <a:prstGeom prst="rightArrow">
                  <a:avLst/>
                </a:prstGeom>
                <a:solidFill>
                  <a:srgbClr val="004C6C"/>
                </a:solidFill>
                <a:ln>
                  <a:solidFill>
                    <a:srgbClr val="004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4C6C"/>
                    </a:solidFill>
                  </a:endParaRPr>
                </a:p>
              </p:txBody>
            </p:sp>
            <p:sp>
              <p:nvSpPr>
                <p:cNvPr id="19" name="TextBox 23">
                  <a:extLst>
                    <a:ext uri="{FF2B5EF4-FFF2-40B4-BE49-F238E27FC236}">
                      <a16:creationId xmlns:a16="http://schemas.microsoft.com/office/drawing/2014/main" id="{BF803002-A228-F678-98ED-7ADE9ED07B25}"/>
                    </a:ext>
                  </a:extLst>
                </p:cNvPr>
                <p:cNvSpPr txBox="1"/>
                <p:nvPr/>
              </p:nvSpPr>
              <p:spPr>
                <a:xfrm>
                  <a:off x="339383" y="4798852"/>
                  <a:ext cx="7692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API</a:t>
                  </a:r>
                </a:p>
              </p:txBody>
            </p:sp>
            <p:sp>
              <p:nvSpPr>
                <p:cNvPr id="24" name="Rectangle 29">
                  <a:extLst>
                    <a:ext uri="{FF2B5EF4-FFF2-40B4-BE49-F238E27FC236}">
                      <a16:creationId xmlns:a16="http://schemas.microsoft.com/office/drawing/2014/main" id="{69645F10-7B5C-49B2-AC38-DB725931A4E3}"/>
                    </a:ext>
                  </a:extLst>
                </p:cNvPr>
                <p:cNvSpPr/>
                <p:nvPr/>
              </p:nvSpPr>
              <p:spPr>
                <a:xfrm>
                  <a:off x="6413859" y="4125923"/>
                  <a:ext cx="1279792" cy="20506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05EBA4F1-D157-2126-CF49-CDE091D13A16}"/>
                    </a:ext>
                  </a:extLst>
                </p:cNvPr>
                <p:cNvSpPr/>
                <p:nvPr/>
              </p:nvSpPr>
              <p:spPr>
                <a:xfrm>
                  <a:off x="6413813" y="3690442"/>
                  <a:ext cx="1279838" cy="43292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/>
                    <a:t>View </a:t>
                  </a:r>
                  <a:r>
                    <a:rPr lang="en-US" sz="1400" b="1" err="1"/>
                    <a:t>Laag</a:t>
                  </a:r>
                  <a:endParaRPr lang="en-US" sz="1400" b="1"/>
                </a:p>
              </p:txBody>
            </p:sp>
            <p:sp>
              <p:nvSpPr>
                <p:cNvPr id="26" name="Arrow: Right 31">
                  <a:extLst>
                    <a:ext uri="{FF2B5EF4-FFF2-40B4-BE49-F238E27FC236}">
                      <a16:creationId xmlns:a16="http://schemas.microsoft.com/office/drawing/2014/main" id="{79952CE0-66CB-2D5E-B906-4402DD4F53C3}"/>
                    </a:ext>
                  </a:extLst>
                </p:cNvPr>
                <p:cNvSpPr/>
                <p:nvPr/>
              </p:nvSpPr>
              <p:spPr>
                <a:xfrm>
                  <a:off x="5757961" y="4783343"/>
                  <a:ext cx="600054" cy="145383"/>
                </a:xfrm>
                <a:prstGeom prst="rightArrow">
                  <a:avLst/>
                </a:prstGeom>
                <a:solidFill>
                  <a:srgbClr val="004C6C"/>
                </a:solidFill>
                <a:ln>
                  <a:solidFill>
                    <a:srgbClr val="004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4C6C"/>
                    </a:solidFill>
                  </a:endParaRPr>
                </a:p>
              </p:txBody>
            </p:sp>
            <p:sp>
              <p:nvSpPr>
                <p:cNvPr id="27" name="Arrow: Right 32">
                  <a:extLst>
                    <a:ext uri="{FF2B5EF4-FFF2-40B4-BE49-F238E27FC236}">
                      <a16:creationId xmlns:a16="http://schemas.microsoft.com/office/drawing/2014/main" id="{427EE3C5-254F-5750-51EA-EECB33C2A2A2}"/>
                    </a:ext>
                  </a:extLst>
                </p:cNvPr>
                <p:cNvSpPr/>
                <p:nvPr/>
              </p:nvSpPr>
              <p:spPr>
                <a:xfrm>
                  <a:off x="7725844" y="4735009"/>
                  <a:ext cx="614216" cy="171237"/>
                </a:xfrm>
                <a:prstGeom prst="rightArrow">
                  <a:avLst/>
                </a:prstGeom>
                <a:solidFill>
                  <a:srgbClr val="004C6C"/>
                </a:solidFill>
                <a:ln>
                  <a:solidFill>
                    <a:srgbClr val="004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4C6C"/>
                    </a:solidFill>
                  </a:endParaRPr>
                </a:p>
              </p:txBody>
            </p:sp>
            <p:sp>
              <p:nvSpPr>
                <p:cNvPr id="30" name="TextBox 39">
                  <a:extLst>
                    <a:ext uri="{FF2B5EF4-FFF2-40B4-BE49-F238E27FC236}">
                      <a16:creationId xmlns:a16="http://schemas.microsoft.com/office/drawing/2014/main" id="{6147ED75-EF5E-42E8-01F4-2D849DEDD870}"/>
                    </a:ext>
                  </a:extLst>
                </p:cNvPr>
                <p:cNvSpPr txBox="1"/>
                <p:nvPr/>
              </p:nvSpPr>
              <p:spPr>
                <a:xfrm>
                  <a:off x="8032952" y="5133270"/>
                  <a:ext cx="1279792" cy="4353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Power BI</a:t>
                  </a:r>
                </a:p>
              </p:txBody>
            </p:sp>
            <p:sp>
              <p:nvSpPr>
                <p:cNvPr id="32" name="Arrow: Right 32">
                  <a:extLst>
                    <a:ext uri="{FF2B5EF4-FFF2-40B4-BE49-F238E27FC236}">
                      <a16:creationId xmlns:a16="http://schemas.microsoft.com/office/drawing/2014/main" id="{AA2E69AC-EB32-B6E9-8DCE-E4F1C6A1468A}"/>
                    </a:ext>
                  </a:extLst>
                </p:cNvPr>
                <p:cNvSpPr/>
                <p:nvPr/>
              </p:nvSpPr>
              <p:spPr>
                <a:xfrm>
                  <a:off x="9008310" y="4743207"/>
                  <a:ext cx="614216" cy="171237"/>
                </a:xfrm>
                <a:prstGeom prst="rightArrow">
                  <a:avLst/>
                </a:prstGeom>
                <a:solidFill>
                  <a:srgbClr val="004C6C"/>
                </a:solidFill>
                <a:ln>
                  <a:solidFill>
                    <a:srgbClr val="004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4C6C"/>
                    </a:solidFill>
                  </a:endParaRPr>
                </a:p>
              </p:txBody>
            </p:sp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25CB1D56-F2E7-6171-EAF0-FAE7A74EC756}"/>
                    </a:ext>
                  </a:extLst>
                </p:cNvPr>
                <p:cNvSpPr txBox="1"/>
                <p:nvPr/>
              </p:nvSpPr>
              <p:spPr>
                <a:xfrm>
                  <a:off x="9573539" y="4644159"/>
                  <a:ext cx="1349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/>
                    <a:t>Gebruikers</a:t>
                  </a:r>
                </a:p>
              </p:txBody>
            </p:sp>
          </p:grpSp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E0448917-6F85-FED2-04CD-13831B2B9515}"/>
                </a:ext>
              </a:extLst>
            </p:cNvPr>
            <p:cNvSpPr txBox="1"/>
            <p:nvPr/>
          </p:nvSpPr>
          <p:spPr>
            <a:xfrm>
              <a:off x="4630744" y="3477956"/>
              <a:ext cx="2702744" cy="37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Data </a:t>
              </a:r>
              <a:r>
                <a:rPr lang="en-US" err="1"/>
                <a:t>lakehouse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73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89F02-4555-B121-7E27-CC1744F9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D64A82-5FF0-D722-BF83-668498CD1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9F1B82-49D1-A062-85A2-59BA49E72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857"/>
            <a:ext cx="6486525" cy="25146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4B28925-C27B-C85D-5D2F-62195A6CDA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777" y="368709"/>
            <a:ext cx="5461623" cy="64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3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D3828-7490-3167-DEF5-E1E80FC5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532D64-077C-9E63-2A84-C0E0A4F9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43CA55-87E5-B902-AE14-D6314B4468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510" y="405580"/>
            <a:ext cx="8762892" cy="64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2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ABFD4-B24F-F92C-1F74-9900C801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B50DE-5251-9712-2DA2-23CB4BE3C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8425DF-9D48-C8E1-0DB5-9B02330429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54" y="405580"/>
            <a:ext cx="8506450" cy="64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6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DCAA9-2476-4F66-F146-B6E74DC1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D2194A6F-318E-6848-57F8-324BB4435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31" y="504050"/>
            <a:ext cx="7232995" cy="4948134"/>
          </a:xfrm>
        </p:spPr>
      </p:pic>
      <p:pic>
        <p:nvPicPr>
          <p:cNvPr id="6" name="Afbeelding 6" descr="Afbeelding met tekst, kaart, diagram, schermopname&#10;&#10;Automatisch gegenereerde beschrijving">
            <a:extLst>
              <a:ext uri="{FF2B5EF4-FFF2-40B4-BE49-F238E27FC236}">
                <a16:creationId xmlns:a16="http://schemas.microsoft.com/office/drawing/2014/main" id="{EA3637F8-8FF4-9F8A-EA7F-817B5EDE4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0960" y="2409419"/>
            <a:ext cx="6839489" cy="45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6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DC317-EE33-C1E0-2940-31CFFFDF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Gegevens in het data </a:t>
            </a:r>
            <a:r>
              <a:rPr lang="nl-NL" err="1"/>
              <a:t>lakehouse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8EB340-DA2D-546B-EAAC-0F75851C3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GIS gegevens</a:t>
            </a:r>
          </a:p>
          <a:p>
            <a:r>
              <a:rPr lang="nl-NL"/>
              <a:t>Vervuilingseenheden</a:t>
            </a:r>
          </a:p>
          <a:p>
            <a:r>
              <a:rPr lang="nl-NL"/>
              <a:t>Metingen:</a:t>
            </a:r>
          </a:p>
          <a:p>
            <a:pPr lvl="1"/>
            <a:r>
              <a:rPr lang="nl-NL"/>
              <a:t>Neerslag</a:t>
            </a:r>
          </a:p>
          <a:p>
            <a:pPr lvl="1"/>
            <a:r>
              <a:rPr lang="nl-NL"/>
              <a:t>Niveau</a:t>
            </a:r>
          </a:p>
          <a:p>
            <a:pPr lvl="1"/>
            <a:r>
              <a:rPr lang="nl-NL"/>
              <a:t>Debiet</a:t>
            </a:r>
          </a:p>
          <a:p>
            <a:endParaRPr lang="nl-NL"/>
          </a:p>
        </p:txBody>
      </p:sp>
      <p:pic>
        <p:nvPicPr>
          <p:cNvPr id="5" name="Afbeelding 4" descr="Afbeelding met tekst, kaart, diagram, atlas&#10;&#10;Automatisch gegenereerde beschrijving">
            <a:extLst>
              <a:ext uri="{FF2B5EF4-FFF2-40B4-BE49-F238E27FC236}">
                <a16:creationId xmlns:a16="http://schemas.microsoft.com/office/drawing/2014/main" id="{4690881D-3D0E-D971-BE88-19927C0A7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4819" y="3252875"/>
            <a:ext cx="3855345" cy="3240000"/>
          </a:xfrm>
          <a:prstGeom prst="rect">
            <a:avLst/>
          </a:prstGeom>
        </p:spPr>
      </p:pic>
      <p:pic>
        <p:nvPicPr>
          <p:cNvPr id="9" name="Afbeelding 8" descr="Afbeelding met tekst, diagram, kaart&#10;&#10;Automatisch gegenereerde beschrijving">
            <a:extLst>
              <a:ext uri="{FF2B5EF4-FFF2-40B4-BE49-F238E27FC236}">
                <a16:creationId xmlns:a16="http://schemas.microsoft.com/office/drawing/2014/main" id="{8E1B0668-75A1-9270-F76E-A069D7730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6655" y="3252875"/>
            <a:ext cx="3855345" cy="3240000"/>
          </a:xfrm>
          <a:prstGeom prst="rect">
            <a:avLst/>
          </a:prstGeom>
        </p:spPr>
      </p:pic>
      <p:pic>
        <p:nvPicPr>
          <p:cNvPr id="7" name="Afbeelding 6" descr="Afbeelding met tekst, Lettertype, schermopname&#10;&#10;Automatisch gegenereerde beschrijving">
            <a:extLst>
              <a:ext uri="{FF2B5EF4-FFF2-40B4-BE49-F238E27FC236}">
                <a16:creationId xmlns:a16="http://schemas.microsoft.com/office/drawing/2014/main" id="{13CEB4C2-605E-D2EB-6460-1C249F8E2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41" y="5710173"/>
            <a:ext cx="1209844" cy="93358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43C828C-2ADF-106D-9C21-5A5D7A023F1E}"/>
              </a:ext>
            </a:extLst>
          </p:cNvPr>
          <p:cNvSpPr txBox="1"/>
          <p:nvPr/>
        </p:nvSpPr>
        <p:spPr>
          <a:xfrm>
            <a:off x="10120975" y="2913359"/>
            <a:ext cx="80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Debiet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05D431B-7A0F-E582-B02B-CC0727245350}"/>
              </a:ext>
            </a:extLst>
          </p:cNvPr>
          <p:cNvSpPr txBox="1"/>
          <p:nvPr/>
        </p:nvSpPr>
        <p:spPr>
          <a:xfrm>
            <a:off x="6096000" y="2933272"/>
            <a:ext cx="83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2903861999"/>
      </p:ext>
    </p:extLst>
  </p:cSld>
  <p:clrMapOvr>
    <a:masterClrMapping/>
  </p:clrMapOvr>
</p:sld>
</file>

<file path=ppt/theme/theme1.xml><?xml version="1.0" encoding="utf-8"?>
<a:theme xmlns:a="http://schemas.openxmlformats.org/drawingml/2006/main" name="N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D" id="{4DB1CBEC-D2A6-4357-BEC7-7F7D479EFEC5}" vid="{CC06DD5D-126C-4661-BE02-62513F812C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c39151-c496-44cf-9f04-0868f5ca5513">
      <Terms xmlns="http://schemas.microsoft.com/office/infopath/2007/PartnerControls"/>
    </lcf76f155ced4ddcb4097134ff3c332f>
    <TaxCatchAll xmlns="f51e9b44-f7ea-43e2-9b51-39fac9d439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9B18D193C145B6013947171B3522" ma:contentTypeVersion="18" ma:contentTypeDescription="Een nieuw document maken." ma:contentTypeScope="" ma:versionID="8863526261e963931f7ceb7fa7bfedf0">
  <xsd:schema xmlns:xsd="http://www.w3.org/2001/XMLSchema" xmlns:xs="http://www.w3.org/2001/XMLSchema" xmlns:p="http://schemas.microsoft.com/office/2006/metadata/properties" xmlns:ns2="61c39151-c496-44cf-9f04-0868f5ca5513" xmlns:ns3="f51e9b44-f7ea-43e2-9b51-39fac9d4393e" targetNamespace="http://schemas.microsoft.com/office/2006/metadata/properties" ma:root="true" ma:fieldsID="e1e56797272b58ff98b103cacf0e6f51" ns2:_="" ns3:_="">
    <xsd:import namespace="61c39151-c496-44cf-9f04-0868f5ca5513"/>
    <xsd:import namespace="f51e9b44-f7ea-43e2-9b51-39fac9d43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39151-c496-44cf-9f04-0868f5ca55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9e859127-965c-4449-b812-f2b50dbb9b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e9b44-f7ea-43e2-9b51-39fac9d43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4d0e540-aea4-43c5-9b6c-50d93e4f4645}" ma:internalName="TaxCatchAll" ma:showField="CatchAllData" ma:web="f51e9b44-f7ea-43e2-9b51-39fac9d43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BC6FA3-BA04-425B-B5F0-A137407C2113}">
  <ds:schemaRefs>
    <ds:schemaRef ds:uri="61c39151-c496-44cf-9f04-0868f5ca5513"/>
    <ds:schemaRef ds:uri="f51e9b44-f7ea-43e2-9b51-39fac9d4393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94E7D8-8CDD-445B-BE65-34DC9682B4E8}">
  <ds:schemaRefs>
    <ds:schemaRef ds:uri="61c39151-c496-44cf-9f04-0868f5ca5513"/>
    <ds:schemaRef ds:uri="f51e9b44-f7ea-43e2-9b51-39fac9d439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84F438-C42A-4B73-900F-70FB918549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NAD</Template>
  <TotalTime>0</TotalTime>
  <Words>180</Words>
  <Application>Microsoft Office PowerPoint</Application>
  <PresentationFormat>Breedbeeld</PresentationFormat>
  <Paragraphs>45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NAD</vt:lpstr>
      <vt:lpstr>Open huis in data lakehouse</vt:lpstr>
      <vt:lpstr>Inhoud</vt:lpstr>
      <vt:lpstr>Benodigde data</vt:lpstr>
      <vt:lpstr>Data opslaan</vt:lpstr>
      <vt:lpstr>PowerPoint-presentatie</vt:lpstr>
      <vt:lpstr>PowerPoint-presentatie</vt:lpstr>
      <vt:lpstr>PowerPoint-presentatie</vt:lpstr>
      <vt:lpstr>PowerPoint-presentatie</vt:lpstr>
      <vt:lpstr>Gegevens in het data lakehouse</vt:lpstr>
      <vt:lpstr>Geplande verbeteringen</vt:lpstr>
      <vt:lpstr>PowerPoint-presentatie</vt:lpstr>
    </vt:vector>
  </TitlesOfParts>
  <Company>Hoogheemraadschap van Delfland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huis in het data lake house</dc:title>
  <dc:creator>Hoeven, Siebrand van der</dc:creator>
  <cp:lastModifiedBy>Hoeven, Siebrand van der</cp:lastModifiedBy>
  <cp:revision>2</cp:revision>
  <dcterms:created xsi:type="dcterms:W3CDTF">2023-08-07T08:26:36Z</dcterms:created>
  <dcterms:modified xsi:type="dcterms:W3CDTF">2024-01-12T11:30:12Z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8d014da-bad0-4f7b-8267-8921e925f36a_Enabled">
    <vt:lpwstr>true</vt:lpwstr>
  </property>
  <property fmtid="{D5CDD505-2E9C-101B-9397-08002B2CF9AE}" pid="3" name="MSIP_Label_f8d014da-bad0-4f7b-8267-8921e925f36a_SetDate">
    <vt:lpwstr>2023-08-07T08:33:35Z</vt:lpwstr>
  </property>
  <property fmtid="{D5CDD505-2E9C-101B-9397-08002B2CF9AE}" pid="4" name="MSIP_Label_f8d014da-bad0-4f7b-8267-8921e925f36a_Method">
    <vt:lpwstr>Standard</vt:lpwstr>
  </property>
  <property fmtid="{D5CDD505-2E9C-101B-9397-08002B2CF9AE}" pid="5" name="MSIP_Label_f8d014da-bad0-4f7b-8267-8921e925f36a_Name">
    <vt:lpwstr>Interne gebruik Delfland</vt:lpwstr>
  </property>
  <property fmtid="{D5CDD505-2E9C-101B-9397-08002B2CF9AE}" pid="6" name="MSIP_Label_f8d014da-bad0-4f7b-8267-8921e925f36a_SiteId">
    <vt:lpwstr>4c3b82f9-a594-4dd6-a60e-1f43ac6fa22e</vt:lpwstr>
  </property>
  <property fmtid="{D5CDD505-2E9C-101B-9397-08002B2CF9AE}" pid="7" name="MSIP_Label_f8d014da-bad0-4f7b-8267-8921e925f36a_ActionId">
    <vt:lpwstr>abf13eec-b9f3-4ce0-94a1-579041143dfb</vt:lpwstr>
  </property>
  <property fmtid="{D5CDD505-2E9C-101B-9397-08002B2CF9AE}" pid="8" name="MSIP_Label_f8d014da-bad0-4f7b-8267-8921e925f36a_ContentBits">
    <vt:lpwstr>0</vt:lpwstr>
  </property>
  <property fmtid="{D5CDD505-2E9C-101B-9397-08002B2CF9AE}" pid="9" name="ContentTypeId">
    <vt:lpwstr>0x010100D8309B18D193C145B6013947171B3522</vt:lpwstr>
  </property>
  <property fmtid="{D5CDD505-2E9C-101B-9397-08002B2CF9AE}" pid="10" name="MediaServiceImageTags">
    <vt:lpwstr/>
  </property>
</Properties>
</file>